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0"/>
  </p:notesMasterIdLst>
  <p:sldIdLst>
    <p:sldId id="256" r:id="rId2"/>
    <p:sldId id="257" r:id="rId3"/>
    <p:sldId id="263" r:id="rId4"/>
    <p:sldId id="264" r:id="rId5"/>
    <p:sldId id="265" r:id="rId6"/>
    <p:sldId id="266" r:id="rId7"/>
    <p:sldId id="267" r:id="rId8"/>
    <p:sldId id="269" r:id="rId9"/>
    <p:sldId id="270" r:id="rId10"/>
    <p:sldId id="271" r:id="rId11"/>
    <p:sldId id="272" r:id="rId12"/>
    <p:sldId id="273" r:id="rId13"/>
    <p:sldId id="274"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59"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4">
          <p15:clr>
            <a:srgbClr val="A4A3A4"/>
          </p15:clr>
        </p15:guide>
        <p15:guide id="2" pos="29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7A00"/>
    <a:srgbClr val="DBF200"/>
    <a:srgbClr val="0000CC"/>
    <a:srgbClr val="9EFF29"/>
    <a:srgbClr val="FF2549"/>
    <a:srgbClr val="007033"/>
    <a:srgbClr val="C33A1F"/>
    <a:srgbClr val="003635"/>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178"/>
      </p:cViewPr>
      <p:guideLst>
        <p:guide orient="horz" pos="1624"/>
        <p:guide pos="2913"/>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6237" y="1504334"/>
            <a:ext cx="7388941" cy="1246241"/>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275735" y="2875934"/>
            <a:ext cx="7382308" cy="803786"/>
          </a:xfrm>
        </p:spPr>
        <p:txBody>
          <a:bodyPr>
            <a:normAutofit/>
          </a:bodyPr>
          <a:lstStyle>
            <a:lvl1pPr marL="0" indent="0" algn="r">
              <a:buNone/>
              <a:defRPr sz="2800" b="0" i="0">
                <a:solidFill>
                  <a:srgbClr val="DBF2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pic>
        <p:nvPicPr>
          <p:cNvPr id="7" name="Picture 6" descr="E:\websites\free-power-point-templates\2012\logos.pn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6696" y="224334"/>
            <a:ext cx="8259098" cy="763526"/>
          </a:xfrm>
        </p:spPr>
        <p:txBody>
          <a:bodyPr>
            <a:normAutofit/>
          </a:bodyPr>
          <a:lstStyle>
            <a:lvl1pPr algn="r">
              <a:defRPr sz="3600" baseline="0">
                <a:solidFill>
                  <a:srgbClr val="DBF2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216742"/>
            <a:ext cx="8246070" cy="3561734"/>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5511" y="318046"/>
            <a:ext cx="6224988" cy="725349"/>
          </a:xfrm>
        </p:spPr>
        <p:txBody>
          <a:bodyPr>
            <a:normAutofit/>
          </a:bodyPr>
          <a:lstStyle>
            <a:lvl1pPr algn="l">
              <a:defRPr sz="3600">
                <a:solidFill>
                  <a:srgbClr val="6E7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18734" y="1069258"/>
            <a:ext cx="6245943" cy="361923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7944" y="227401"/>
            <a:ext cx="8093365" cy="763525"/>
          </a:xfrm>
        </p:spPr>
        <p:txBody>
          <a:bodyPr>
            <a:normAutofit/>
          </a:bodyPr>
          <a:lstStyle>
            <a:lvl1pPr algn="r">
              <a:defRPr sz="3600" baseline="0">
                <a:solidFill>
                  <a:srgbClr val="DBF2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59652"/>
            <a:ext cx="4040188" cy="479822"/>
          </a:xfrm>
        </p:spPr>
        <p:txBody>
          <a:bodyPr anchor="b"/>
          <a:lstStyle>
            <a:lvl1pPr marL="0" indent="0" algn="ctr">
              <a:buNone/>
              <a:defRPr sz="2400" b="1">
                <a:solidFill>
                  <a:srgbClr val="6E7A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32049"/>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559652"/>
            <a:ext cx="4041775" cy="479822"/>
          </a:xfrm>
        </p:spPr>
        <p:txBody>
          <a:bodyPr anchor="b"/>
          <a:lstStyle>
            <a:lvl1pPr marL="0" indent="0" algn="ctr">
              <a:buNone/>
              <a:defRPr sz="2400" b="1">
                <a:solidFill>
                  <a:srgbClr val="6E7A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32049"/>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t>9/29/2020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t>9/29/2020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t>9/29/2020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t>9/29/2020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t>‹#›</a:t>
            </a:fld>
            <a:endParaRPr lang="en-US"/>
          </a:p>
        </p:txBody>
      </p:sp>
      <p:sp>
        <p:nvSpPr>
          <p:cNvPr id="7" name="TextBox 6"/>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4335" y="1555953"/>
            <a:ext cx="7027605" cy="1334728"/>
          </a:xfrm>
        </p:spPr>
        <p:txBody>
          <a:bodyPr>
            <a:normAutofit/>
          </a:bodyPr>
          <a:lstStyle/>
          <a:p>
            <a:r>
              <a:rPr lang="en-US" dirty="0"/>
              <a:t>CONTENT </a:t>
            </a:r>
            <a:br>
              <a:rPr lang="en-US" dirty="0"/>
            </a:br>
            <a:r>
              <a:rPr lang="en-US" dirty="0"/>
              <a:t>MANAGEMENT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Analysis of Projec</a:t>
            </a:r>
            <a:r>
              <a:rPr lang="en-US"/>
              <a:t>t</a:t>
            </a:r>
          </a:p>
        </p:txBody>
      </p:sp>
      <p:sp>
        <p:nvSpPr>
          <p:cNvPr id="3" name="Content Placeholder 2"/>
          <p:cNvSpPr>
            <a:spLocks noGrp="1"/>
          </p:cNvSpPr>
          <p:nvPr>
            <p:ph idx="1"/>
          </p:nvPr>
        </p:nvSpPr>
        <p:spPr/>
        <p:txBody>
          <a:bodyPr>
            <a:normAutofit fontScale="57500" lnSpcReduction="10000"/>
          </a:bodyPr>
          <a:lstStyle/>
          <a:p>
            <a:r>
              <a:rPr lang="en-US">
                <a:latin typeface="Times New Roman" panose="02020603050405020304" charset="0"/>
                <a:cs typeface="Times New Roman" panose="02020603050405020304" charset="0"/>
              </a:rPr>
              <a:t>Features Of IndianCMS</a:t>
            </a:r>
          </a:p>
          <a:p>
            <a:endParaRPr lang="en-US">
              <a:latin typeface="Times New Roman" panose="02020603050405020304" charset="0"/>
              <a:cs typeface="Times New Roman" panose="02020603050405020304" charset="0"/>
            </a:endParaRPr>
          </a:p>
          <a:p>
            <a:pPr marL="457200" lvl="1" indent="0">
              <a:buNone/>
            </a:pPr>
            <a:r>
              <a:rPr lang="en-US">
                <a:latin typeface="Times New Roman" panose="02020603050405020304" charset="0"/>
                <a:cs typeface="Times New Roman" panose="02020603050405020304" charset="0"/>
              </a:rPr>
              <a:t>Admin Login</a:t>
            </a:r>
          </a:p>
          <a:p>
            <a:pPr marL="457200" lvl="1" indent="0">
              <a:buNone/>
            </a:pPr>
            <a:r>
              <a:rPr lang="en-US">
                <a:latin typeface="Times New Roman" panose="02020603050405020304" charset="0"/>
                <a:cs typeface="Times New Roman" panose="02020603050405020304" charset="0"/>
              </a:rPr>
              <a:t>User Login</a:t>
            </a:r>
          </a:p>
          <a:p>
            <a:pPr marL="457200" lvl="1" indent="0">
              <a:buNone/>
            </a:pPr>
            <a:r>
              <a:rPr lang="en-US">
                <a:latin typeface="Times New Roman" panose="02020603050405020304" charset="0"/>
                <a:cs typeface="Times New Roman" panose="02020603050405020304" charset="0"/>
              </a:rPr>
              <a:t>User Registration</a:t>
            </a:r>
          </a:p>
          <a:p>
            <a:pPr marL="457200" lvl="1" indent="0">
              <a:buNone/>
            </a:pPr>
            <a:r>
              <a:rPr lang="en-US">
                <a:latin typeface="Times New Roman" panose="02020603050405020304" charset="0"/>
                <a:cs typeface="Times New Roman" panose="02020603050405020304" charset="0"/>
              </a:rPr>
              <a:t>Creating pages or posts without logical skill</a:t>
            </a:r>
          </a:p>
          <a:p>
            <a:pPr marL="457200" lvl="1" indent="0">
              <a:buNone/>
            </a:pPr>
            <a:r>
              <a:rPr lang="en-US">
                <a:latin typeface="Times New Roman" panose="02020603050405020304" charset="0"/>
                <a:cs typeface="Times New Roman" panose="02020603050405020304" charset="0"/>
              </a:rPr>
              <a:t>Plugins to add functionality</a:t>
            </a:r>
          </a:p>
          <a:p>
            <a:pPr marL="457200" lvl="1" indent="0">
              <a:buNone/>
            </a:pPr>
            <a:r>
              <a:rPr lang="en-US">
                <a:latin typeface="Times New Roman" panose="02020603050405020304" charset="0"/>
                <a:cs typeface="Times New Roman" panose="02020603050405020304" charset="0"/>
              </a:rPr>
              <a:t>Free and Open-source platform</a:t>
            </a:r>
          </a:p>
          <a:p>
            <a:pPr marL="457200" lvl="1" indent="0">
              <a:buNone/>
            </a:pPr>
            <a:r>
              <a:rPr lang="en-US">
                <a:latin typeface="Times New Roman" panose="02020603050405020304" charset="0"/>
                <a:cs typeface="Times New Roman" panose="02020603050405020304" charset="0"/>
              </a:rPr>
              <a:t>Adding a page is very easy</a:t>
            </a:r>
          </a:p>
          <a:p>
            <a:pPr marL="457200" lvl="1" indent="0">
              <a:buNone/>
            </a:pPr>
            <a:r>
              <a:rPr lang="en-US">
                <a:latin typeface="Times New Roman" panose="02020603050405020304" charset="0"/>
                <a:cs typeface="Times New Roman" panose="02020603050405020304" charset="0"/>
              </a:rPr>
              <a:t>More secure</a:t>
            </a:r>
          </a:p>
          <a:p>
            <a:pPr marL="457200" lvl="1" indent="0">
              <a:buNone/>
            </a:pPr>
            <a:r>
              <a:rPr lang="en-US">
                <a:latin typeface="Times New Roman" panose="02020603050405020304" charset="0"/>
                <a:cs typeface="Times New Roman" panose="02020603050405020304" charset="0"/>
              </a:rPr>
              <a:t>Inserting Multimedia</a:t>
            </a:r>
          </a:p>
          <a:p>
            <a:pPr marL="457200" lvl="1" indent="0">
              <a:buNone/>
            </a:pPr>
            <a:r>
              <a:rPr lang="en-US">
                <a:latin typeface="Times New Roman" panose="02020603050405020304" charset="0"/>
                <a:cs typeface="Times New Roman" panose="02020603050405020304" charset="0"/>
              </a:rPr>
              <a:t>Mobile-Friendly</a:t>
            </a:r>
          </a:p>
          <a:p>
            <a:pPr marL="457200" lvl="1" indent="0">
              <a:buNone/>
            </a:pPr>
            <a:r>
              <a:rPr lang="en-US">
                <a:latin typeface="Times New Roman" panose="02020603050405020304" charset="0"/>
                <a:cs typeface="Times New Roman" panose="02020603050405020304" charset="0"/>
              </a:rPr>
              <a:t>Easy to use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Authentication of Users</a:t>
            </a:r>
          </a:p>
        </p:txBody>
      </p:sp>
      <p:sp>
        <p:nvSpPr>
          <p:cNvPr id="3" name="Content Placeholder 2"/>
          <p:cNvSpPr>
            <a:spLocks noGrp="1"/>
          </p:cNvSpPr>
          <p:nvPr>
            <p:ph idx="1"/>
          </p:nvPr>
        </p:nvSpPr>
        <p:spPr>
          <a:xfrm>
            <a:off x="463550" y="1216660"/>
            <a:ext cx="8246110" cy="3660140"/>
          </a:xfrm>
        </p:spPr>
        <p:txBody>
          <a:bodyPr>
            <a:normAutofit fontScale="97500" lnSpcReduction="10000"/>
          </a:bodyPr>
          <a:lstStyle/>
          <a:p>
            <a:r>
              <a:rPr lang="en-US" sz="1800" b="1" dirty="0">
                <a:latin typeface="Times New Roman" panose="02020603050405020304" charset="0"/>
                <a:cs typeface="Times New Roman" panose="02020603050405020304" charset="0"/>
              </a:rPr>
              <a:t>Access for Users</a:t>
            </a:r>
          </a:p>
          <a:p>
            <a:pPr marL="457200" lvl="1" indent="0">
              <a:buNone/>
            </a:pPr>
            <a:endParaRPr lang="en-US" sz="900" dirty="0">
              <a:latin typeface="Times New Roman" panose="02020603050405020304" charset="0"/>
              <a:cs typeface="Times New Roman" panose="02020603050405020304" charset="0"/>
            </a:endParaRPr>
          </a:p>
          <a:p>
            <a:pPr lvl="2">
              <a:buFont typeface="Wingdings" panose="05000000000000000000" charset="0"/>
              <a:buChar char="ü"/>
            </a:pPr>
            <a:r>
              <a:rPr lang="en-US" sz="1100" dirty="0">
                <a:latin typeface="Times New Roman" panose="02020603050405020304" charset="0"/>
                <a:cs typeface="Times New Roman" panose="02020603050405020304" charset="0"/>
              </a:rPr>
              <a:t>User Login</a:t>
            </a:r>
          </a:p>
          <a:p>
            <a:pPr lvl="2">
              <a:buFont typeface="Wingdings" panose="05000000000000000000" charset="0"/>
              <a:buChar char="ü"/>
            </a:pPr>
            <a:r>
              <a:rPr lang="en-US" sz="1100" dirty="0">
                <a:latin typeface="Times New Roman" panose="02020603050405020304" charset="0"/>
                <a:cs typeface="Times New Roman" panose="02020603050405020304" charset="0"/>
              </a:rPr>
              <a:t>User Registration</a:t>
            </a:r>
          </a:p>
          <a:p>
            <a:pPr lvl="2">
              <a:buFont typeface="Wingdings" panose="05000000000000000000" charset="0"/>
              <a:buChar char="ü"/>
            </a:pPr>
            <a:r>
              <a:rPr lang="en-US" sz="1100" dirty="0">
                <a:latin typeface="Times New Roman" panose="02020603050405020304" charset="0"/>
                <a:cs typeface="Times New Roman" panose="02020603050405020304" charset="0"/>
              </a:rPr>
              <a:t>User Search for getting any content</a:t>
            </a:r>
          </a:p>
          <a:p>
            <a:pPr lvl="2">
              <a:buFont typeface="Wingdings" panose="05000000000000000000" charset="0"/>
              <a:buChar char="ü"/>
            </a:pPr>
            <a:r>
              <a:rPr lang="en-US" sz="1100" dirty="0">
                <a:latin typeface="Times New Roman" panose="02020603050405020304" charset="0"/>
                <a:cs typeface="Times New Roman" panose="02020603050405020304" charset="0"/>
              </a:rPr>
              <a:t>Email Newsletter</a:t>
            </a:r>
          </a:p>
          <a:p>
            <a:pPr>
              <a:buNone/>
            </a:pPr>
            <a:endParaRPr lang="en-US" sz="900" dirty="0">
              <a:latin typeface="Times New Roman" panose="02020603050405020304" charset="0"/>
              <a:cs typeface="Times New Roman" panose="02020603050405020304" charset="0"/>
            </a:endParaRPr>
          </a:p>
          <a:p>
            <a:pPr>
              <a:buNone/>
            </a:pPr>
            <a:endParaRPr lang="en-US" sz="900" dirty="0">
              <a:latin typeface="Times New Roman" panose="02020603050405020304" charset="0"/>
              <a:cs typeface="Times New Roman" panose="02020603050405020304" charset="0"/>
            </a:endParaRPr>
          </a:p>
          <a:p>
            <a:r>
              <a:rPr lang="en-US" sz="1800" b="1" dirty="0">
                <a:latin typeface="Times New Roman" panose="02020603050405020304" charset="0"/>
                <a:cs typeface="Times New Roman" panose="02020603050405020304" charset="0"/>
              </a:rPr>
              <a:t>Access for Admin</a:t>
            </a:r>
            <a:endParaRPr lang="en-US" sz="1400" b="1" dirty="0">
              <a:latin typeface="Times New Roman" panose="02020603050405020304" charset="0"/>
              <a:cs typeface="Times New Roman" panose="02020603050405020304" charset="0"/>
            </a:endParaRPr>
          </a:p>
          <a:p>
            <a:pPr marL="457200" lvl="1" indent="0">
              <a:buNone/>
            </a:pPr>
            <a:endParaRPr lang="en-US" sz="1400" dirty="0">
              <a:latin typeface="Times New Roman" panose="02020603050405020304" charset="0"/>
              <a:cs typeface="Times New Roman" panose="02020603050405020304" charset="0"/>
            </a:endParaRPr>
          </a:p>
          <a:p>
            <a:pPr lvl="2">
              <a:buFont typeface="Wingdings" panose="05000000000000000000" charset="0"/>
              <a:buChar char="ü"/>
            </a:pPr>
            <a:r>
              <a:rPr lang="en-US" sz="1100" dirty="0">
                <a:latin typeface="Times New Roman" panose="02020603050405020304" charset="0"/>
                <a:cs typeface="Times New Roman" panose="02020603050405020304" charset="0"/>
              </a:rPr>
              <a:t>Admin Login</a:t>
            </a:r>
          </a:p>
          <a:p>
            <a:pPr lvl="2">
              <a:buFont typeface="Wingdings" panose="05000000000000000000" charset="0"/>
              <a:buChar char="ü"/>
            </a:pPr>
            <a:r>
              <a:rPr lang="en-US" sz="1100" dirty="0">
                <a:latin typeface="Times New Roman" panose="02020603050405020304" charset="0"/>
                <a:cs typeface="Times New Roman" panose="02020603050405020304" charset="0"/>
              </a:rPr>
              <a:t>Block or Delete any user</a:t>
            </a:r>
          </a:p>
          <a:p>
            <a:pPr lvl="2">
              <a:buFont typeface="Wingdings" panose="05000000000000000000" charset="0"/>
              <a:buChar char="ü"/>
            </a:pPr>
            <a:r>
              <a:rPr lang="en-US" sz="1100" dirty="0">
                <a:latin typeface="Times New Roman" panose="02020603050405020304" charset="0"/>
                <a:cs typeface="Times New Roman" panose="02020603050405020304" charset="0"/>
              </a:rPr>
              <a:t>Authenticating users</a:t>
            </a:r>
          </a:p>
          <a:p>
            <a:pPr lvl="2">
              <a:buFont typeface="Wingdings" panose="05000000000000000000" charset="0"/>
              <a:buChar char="ü"/>
            </a:pPr>
            <a:r>
              <a:rPr lang="en-US" sz="1100" dirty="0">
                <a:latin typeface="Times New Roman" panose="02020603050405020304" charset="0"/>
                <a:cs typeface="Times New Roman" panose="02020603050405020304" charset="0"/>
              </a:rPr>
              <a:t>Adding new users</a:t>
            </a:r>
          </a:p>
          <a:p>
            <a:pPr lvl="2">
              <a:buFont typeface="Wingdings" panose="05000000000000000000" charset="0"/>
              <a:buChar char="ü"/>
            </a:pPr>
            <a:r>
              <a:rPr lang="en-US" sz="1100" dirty="0">
                <a:latin typeface="Times New Roman" panose="02020603050405020304" charset="0"/>
                <a:cs typeface="Times New Roman" panose="02020603050405020304" charset="0"/>
              </a:rPr>
              <a:t>Comments Approve</a:t>
            </a:r>
          </a:p>
          <a:p>
            <a:pPr lvl="2">
              <a:buFont typeface="Wingdings" panose="05000000000000000000" charset="0"/>
              <a:buChar char="ü"/>
            </a:pPr>
            <a:r>
              <a:rPr lang="en-US" sz="1100" dirty="0">
                <a:latin typeface="Times New Roman" panose="02020603050405020304" charset="0"/>
                <a:cs typeface="Times New Roman" panose="02020603050405020304" charset="0"/>
              </a:rPr>
              <a:t>Create Pages</a:t>
            </a:r>
          </a:p>
          <a:p>
            <a:pPr lvl="2">
              <a:buFont typeface="Wingdings" panose="05000000000000000000" charset="0"/>
              <a:buChar char="ü"/>
            </a:pPr>
            <a:r>
              <a:rPr lang="en-US" sz="1100" dirty="0">
                <a:latin typeface="Times New Roman" panose="02020603050405020304" charset="0"/>
                <a:cs typeface="Times New Roman" panose="02020603050405020304" charset="0"/>
              </a:rPr>
              <a:t>Create Posts</a:t>
            </a:r>
          </a:p>
          <a:p>
            <a:pPr lvl="2">
              <a:buFont typeface="Wingdings" panose="05000000000000000000" charset="0"/>
              <a:buChar char="ü"/>
            </a:pPr>
            <a:r>
              <a:rPr lang="en-US" sz="1100" dirty="0">
                <a:latin typeface="Times New Roman" panose="02020603050405020304" charset="0"/>
                <a:cs typeface="Times New Roman" panose="02020603050405020304" charset="0"/>
              </a:rPr>
              <a:t>Delete Posts or Pages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atin typeface="Times New Roman" panose="02020603050405020304" charset="0"/>
                <a:cs typeface="Times New Roman" panose="02020603050405020304" charset="0"/>
              </a:rPr>
              <a:t>Input Data and Validation of </a:t>
            </a:r>
            <a:br>
              <a:rPr lang="en-US">
                <a:latin typeface="Times New Roman" panose="02020603050405020304" charset="0"/>
                <a:cs typeface="Times New Roman" panose="02020603050405020304" charset="0"/>
              </a:rPr>
            </a:br>
            <a:r>
              <a:rPr lang="en-US">
                <a:latin typeface="Times New Roman" panose="02020603050405020304" charset="0"/>
                <a:cs typeface="Times New Roman" panose="02020603050405020304" charset="0"/>
              </a:rPr>
              <a:t>Projecton IndianCMS</a:t>
            </a:r>
          </a:p>
        </p:txBody>
      </p:sp>
      <p:sp>
        <p:nvSpPr>
          <p:cNvPr id="3" name="Content Placeholder 2"/>
          <p:cNvSpPr>
            <a:spLocks noGrp="1"/>
          </p:cNvSpPr>
          <p:nvPr>
            <p:ph idx="1"/>
          </p:nvPr>
        </p:nvSpPr>
        <p:spPr/>
        <p:txBody>
          <a:bodyPr/>
          <a:lstStyle/>
          <a:p>
            <a:pPr marL="0" indent="0">
              <a:buNone/>
            </a:pPr>
            <a:r>
              <a:rPr lang="en-US" sz="1600" b="1">
                <a:latin typeface="Times New Roman" panose="02020603050405020304" charset="0"/>
                <a:cs typeface="Times New Roman" panose="02020603050405020304" charset="0"/>
              </a:rPr>
              <a:t>Server Side Validation</a:t>
            </a:r>
          </a:p>
          <a:p>
            <a:pPr marL="0" indent="0">
              <a:buNone/>
            </a:pPr>
            <a:endParaRPr lang="en-US" sz="1600" b="1">
              <a:latin typeface="Times New Roman" panose="02020603050405020304" charset="0"/>
              <a:cs typeface="Times New Roman" panose="02020603050405020304" charset="0"/>
            </a:endParaRPr>
          </a:p>
          <a:p>
            <a:pPr marL="0" indent="0">
              <a:buNone/>
            </a:pPr>
            <a:r>
              <a:rPr lang="en-US" sz="1400">
                <a:latin typeface="Times New Roman" panose="02020603050405020304" charset="0"/>
                <a:cs typeface="Times New Roman" panose="02020603050405020304" charset="0"/>
              </a:rPr>
              <a:t>In the Server Side Validation, the input submitted by the user is being sent to the server and validated using one of server side scripting languages such as ASP.Net, PHP etc. But here I have used PHP for server side validation. After the validation process on the Server Side, the feedback is sent back to the client by a new dynamically generated web page. It is better to validate user input on Server Side because you can protect against the malicious users, who can easily bypass your Client Side scripting language and submit dangerous input to the server.</a:t>
            </a:r>
          </a:p>
          <a:p>
            <a:pPr marL="0" indent="0">
              <a:buNone/>
            </a:pPr>
            <a:endParaRPr lang="en-US" sz="1400">
              <a:latin typeface="Times New Roman" panose="02020603050405020304" charset="0"/>
              <a:cs typeface="Times New Roman" panose="02020603050405020304" charset="0"/>
            </a:endParaRPr>
          </a:p>
          <a:p>
            <a:pPr marL="0" indent="0">
              <a:buNone/>
            </a:pPr>
            <a:r>
              <a:rPr lang="en-US" sz="1600" b="1">
                <a:latin typeface="Times New Roman" panose="02020603050405020304" charset="0"/>
                <a:cs typeface="Times New Roman" panose="02020603050405020304" charset="0"/>
              </a:rPr>
              <a:t>Client Side Validation</a:t>
            </a:r>
          </a:p>
          <a:p>
            <a:pPr marL="0" indent="0">
              <a:buNone/>
            </a:pPr>
            <a:endParaRPr lang="en-US" sz="1400">
              <a:latin typeface="Times New Roman" panose="02020603050405020304" charset="0"/>
              <a:cs typeface="Times New Roman" panose="02020603050405020304" charset="0"/>
            </a:endParaRPr>
          </a:p>
          <a:p>
            <a:pPr marL="0" indent="0">
              <a:buNone/>
            </a:pPr>
            <a:r>
              <a:rPr lang="en-US" sz="1400">
                <a:latin typeface="Times New Roman" panose="02020603050405020304" charset="0"/>
                <a:cs typeface="Times New Roman" panose="02020603050405020304" charset="0"/>
              </a:rPr>
              <a:t>In the Client Side Validation you can provide a better user experience by responding quickly at the browser level. This type of validation is done on the browser side using script languages such as JavaScript, VBScript or HTML5 attributes.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latin typeface="Times New Roman" panose="02020603050405020304" charset="0"/>
                <a:cs typeface="Times New Roman" panose="02020603050405020304" charset="0"/>
                <a:sym typeface="+mn-ea"/>
              </a:rPr>
            </a:br>
            <a:r>
              <a:rPr lang="en-US">
                <a:latin typeface="Times New Roman" panose="02020603050405020304" charset="0"/>
                <a:cs typeface="Times New Roman" panose="02020603050405020304" charset="0"/>
                <a:sym typeface="+mn-ea"/>
              </a:rPr>
              <a:t>Input Data and Validation of </a:t>
            </a:r>
            <a:br>
              <a:rPr lang="en-US">
                <a:latin typeface="Times New Roman" panose="02020603050405020304" charset="0"/>
                <a:cs typeface="Times New Roman" panose="02020603050405020304" charset="0"/>
                <a:sym typeface="+mn-ea"/>
              </a:rPr>
            </a:br>
            <a:r>
              <a:rPr lang="en-US">
                <a:latin typeface="Times New Roman" panose="02020603050405020304" charset="0"/>
                <a:cs typeface="Times New Roman" panose="02020603050405020304" charset="0"/>
                <a:sym typeface="+mn-ea"/>
              </a:rPr>
              <a:t>Projecton IndianCMS</a:t>
            </a:r>
            <a:br>
              <a:rPr lang="en-US">
                <a:latin typeface="Times New Roman" panose="02020603050405020304" charset="0"/>
                <a:cs typeface="Times New Roman" panose="02020603050405020304" charset="0"/>
              </a:rPr>
            </a:br>
            <a:endParaRPr lang="en-US"/>
          </a:p>
        </p:txBody>
      </p:sp>
      <p:sp>
        <p:nvSpPr>
          <p:cNvPr id="3" name="Content Placeholder 2"/>
          <p:cNvSpPr>
            <a:spLocks noGrp="1"/>
          </p:cNvSpPr>
          <p:nvPr>
            <p:ph idx="1"/>
          </p:nvPr>
        </p:nvSpPr>
        <p:spPr/>
        <p:txBody>
          <a:bodyPr>
            <a:normAutofit fontScale="57500" lnSpcReduction="10000"/>
          </a:bodyPr>
          <a:lstStyle/>
          <a:p>
            <a:pPr marL="0" indent="0">
              <a:buNone/>
            </a:pPr>
            <a:r>
              <a:rPr lang="en-US">
                <a:latin typeface="Times New Roman" panose="02020603050405020304" charset="0"/>
                <a:cs typeface="Times New Roman" panose="02020603050405020304" charset="0"/>
              </a:rPr>
              <a:t>Mostly the Client Side Validation depends on the JavaScript Language, so if users turn JavaScript off, it can easily bypass and submit dangerous input to the server . So the Client Side Validation can not protect your application from malicious attacks on your server resources and databases.</a:t>
            </a:r>
          </a:p>
          <a:p>
            <a:pPr marL="0" indent="0">
              <a:buNone/>
            </a:pPr>
            <a:r>
              <a:rPr lang="en-US">
                <a:latin typeface="Times New Roman" panose="02020603050405020304" charset="0"/>
                <a:cs typeface="Times New Roman" panose="02020603050405020304" charset="0"/>
              </a:rPr>
              <a:t>As both the validation methods have their own significances, it is recommended that the Server side validation is more SECURE!</a:t>
            </a:r>
          </a:p>
          <a:p>
            <a:pPr marL="0" indent="0">
              <a:buNone/>
            </a:pP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If a users don't enter any data or enter any invalid data format then they'll get messages such as:</a:t>
            </a:r>
          </a:p>
          <a:p>
            <a:pPr marL="0" indent="0">
              <a:buNone/>
            </a:pPr>
            <a:endParaRPr lang="en-US">
              <a:latin typeface="Times New Roman" panose="02020603050405020304" charset="0"/>
              <a:cs typeface="Times New Roman" panose="02020603050405020304" charset="0"/>
            </a:endParaRPr>
          </a:p>
          <a:p>
            <a:pPr>
              <a:buFont typeface="Wingdings" panose="05000000000000000000" charset="0"/>
              <a:buChar char="ü"/>
            </a:pPr>
            <a:r>
              <a:rPr lang="en-US">
                <a:latin typeface="Times New Roman" panose="02020603050405020304" charset="0"/>
                <a:cs typeface="Times New Roman" panose="02020603050405020304" charset="0"/>
              </a:rPr>
              <a:t>"This field is required" (You can't leave this field blank).</a:t>
            </a:r>
          </a:p>
          <a:p>
            <a:pPr>
              <a:buFont typeface="Wingdings" panose="05000000000000000000" charset="0"/>
              <a:buChar char="ü"/>
            </a:pPr>
            <a:r>
              <a:rPr lang="en-US">
                <a:latin typeface="Times New Roman" panose="02020603050405020304" charset="0"/>
                <a:cs typeface="Times New Roman" panose="02020603050405020304" charset="0"/>
              </a:rPr>
              <a:t>"Please enter your phone number in the format xxx-xxxx" (A specific data format is required for it to be considered valid).</a:t>
            </a:r>
          </a:p>
          <a:p>
            <a:pPr>
              <a:buFont typeface="Wingdings" panose="05000000000000000000" charset="0"/>
              <a:buChar char="ü"/>
            </a:pPr>
            <a:r>
              <a:rPr lang="en-US">
                <a:latin typeface="Times New Roman" panose="02020603050405020304" charset="0"/>
                <a:cs typeface="Times New Roman" panose="02020603050405020304" charset="0"/>
              </a:rPr>
              <a:t>"Please enter a valid email address" (the data you entered is not in the right format).</a:t>
            </a:r>
          </a:p>
          <a:p>
            <a:pPr>
              <a:buFont typeface="Wingdings" panose="05000000000000000000" charset="0"/>
              <a:buChar char="ü"/>
            </a:pPr>
            <a:r>
              <a:rPr lang="en-US">
                <a:latin typeface="Times New Roman" panose="02020603050405020304" charset="0"/>
                <a:cs typeface="Times New Roman" panose="02020603050405020304" charset="0"/>
              </a:rPr>
              <a:t>"Your password needs to be between 8 and 30 characters long and contain one uppercase letter, one symbol, and a number." (A very specific data format is required for your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Database of IndianCMS</a:t>
            </a:r>
          </a:p>
        </p:txBody>
      </p:sp>
      <p:sp>
        <p:nvSpPr>
          <p:cNvPr id="3" name="Content Placeholder 2"/>
          <p:cNvSpPr>
            <a:spLocks noGrp="1"/>
          </p:cNvSpPr>
          <p:nvPr>
            <p:ph idx="1"/>
          </p:nvPr>
        </p:nvSpPr>
        <p:spPr>
          <a:xfrm>
            <a:off x="395605" y="1710690"/>
            <a:ext cx="8246110" cy="2717800"/>
          </a:xfrm>
        </p:spPr>
        <p:txBody>
          <a:bodyPr/>
          <a:lstStyle/>
          <a:p>
            <a:pPr marL="0" indent="0">
              <a:buNone/>
            </a:pPr>
            <a:r>
              <a:rPr lang="en-US" sz="1400">
                <a:latin typeface="Times New Roman" panose="02020603050405020304" charset="0"/>
                <a:cs typeface="Times New Roman" panose="02020603050405020304" charset="0"/>
              </a:rPr>
              <a:t>A database is an organized collection of data, so that it can be easily accessed and managed.</a:t>
            </a:r>
          </a:p>
          <a:p>
            <a:pPr marL="0" indent="0">
              <a:buNone/>
            </a:pPr>
            <a:r>
              <a:rPr lang="en-US" sz="1400">
                <a:latin typeface="Times New Roman" panose="02020603050405020304" charset="0"/>
                <a:cs typeface="Times New Roman" panose="02020603050405020304" charset="0"/>
              </a:rPr>
              <a:t>You can organize data into tables, rows, columns, and index it to make it easier to find relevant information.</a:t>
            </a:r>
          </a:p>
          <a:p>
            <a:pPr marL="0" indent="0">
              <a:buNone/>
            </a:pPr>
            <a:r>
              <a:rPr lang="en-US" sz="1400">
                <a:latin typeface="Times New Roman" panose="02020603050405020304" charset="0"/>
                <a:cs typeface="Times New Roman" panose="02020603050405020304" charset="0"/>
              </a:rPr>
              <a:t>The main purpose of the database is to operate a large amount of information by storing, retrieving, and managing data.</a:t>
            </a:r>
          </a:p>
          <a:p>
            <a:pPr marL="0" indent="0">
              <a:buNone/>
            </a:pPr>
            <a:endParaRPr lang="en-US" sz="1400">
              <a:latin typeface="Times New Roman" panose="02020603050405020304" charset="0"/>
              <a:cs typeface="Times New Roman" panose="02020603050405020304" charset="0"/>
            </a:endParaRPr>
          </a:p>
          <a:p>
            <a:pPr marL="0" indent="0">
              <a:buNone/>
            </a:pPr>
            <a:r>
              <a:rPr lang="en-US" sz="1400">
                <a:latin typeface="Times New Roman" panose="02020603050405020304" charset="0"/>
                <a:cs typeface="Times New Roman" panose="02020603050405020304" charset="0"/>
              </a:rPr>
              <a:t>There are many databases available like MySQL, Sybase, Oracle, MongoDB, Informix, PostgreSQL, SQL Server, etc.</a:t>
            </a:r>
          </a:p>
          <a:p>
            <a:pPr marL="0" indent="0">
              <a:buNone/>
            </a:pPr>
            <a:endParaRPr lang="en-US" sz="1400">
              <a:latin typeface="Times New Roman" panose="02020603050405020304" charset="0"/>
              <a:cs typeface="Times New Roman" panose="02020603050405020304" charset="0"/>
            </a:endParaRPr>
          </a:p>
          <a:p>
            <a:pPr marL="0" indent="0">
              <a:buNone/>
            </a:pPr>
            <a:r>
              <a:rPr lang="en-US" sz="1400">
                <a:latin typeface="Times New Roman" panose="02020603050405020304" charset="0"/>
                <a:cs typeface="Times New Roman" panose="02020603050405020304" charset="0"/>
              </a:rPr>
              <a:t>SQL or Structured Query Language is used to operate on the data stored in a database. SQL depends on relational algebra and tuple relational calculus.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Database of IndianCMS</a:t>
            </a:r>
          </a:p>
        </p:txBody>
      </p:sp>
      <p:sp>
        <p:nvSpPr>
          <p:cNvPr id="3" name="Content Placeholder 2"/>
          <p:cNvSpPr>
            <a:spLocks noGrp="1"/>
          </p:cNvSpPr>
          <p:nvPr>
            <p:ph idx="1"/>
          </p:nvPr>
        </p:nvSpPr>
        <p:spPr/>
        <p:txBody>
          <a:bodyPr/>
          <a:lstStyle/>
          <a:p>
            <a:pPr marL="0" indent="0">
              <a:buNone/>
            </a:pPr>
            <a:r>
              <a:rPr lang="en-US" sz="1600" b="1" u="sng">
                <a:latin typeface="Times New Roman" panose="02020603050405020304" charset="0"/>
                <a:cs typeface="Times New Roman" panose="02020603050405020304" charset="0"/>
              </a:rPr>
              <a:t>RDBMS</a:t>
            </a:r>
            <a:r>
              <a:rPr lang="en-US">
                <a:latin typeface="Times New Roman" panose="02020603050405020304" charset="0"/>
                <a:cs typeface="Times New Roman" panose="02020603050405020304" charset="0"/>
              </a:rPr>
              <a:t> </a:t>
            </a:r>
            <a:r>
              <a:rPr lang="en-IN" altLang="en-US">
                <a:latin typeface="Times New Roman" panose="02020603050405020304" charset="0"/>
                <a:cs typeface="Times New Roman" panose="02020603050405020304" charset="0"/>
              </a:rPr>
              <a:t>- </a:t>
            </a:r>
            <a:r>
              <a:rPr lang="en-IN" altLang="en-US" sz="1400">
                <a:latin typeface="Times New Roman" panose="02020603050405020304" charset="0"/>
                <a:cs typeface="Times New Roman" panose="02020603050405020304" charset="0"/>
              </a:rPr>
              <a:t>Relational Database Management Systems...All modern database management systems like SQL, MS SQL Server, IBM DB2, ORACLE, My-SQL and Microsoft Access are based on RDBMS.</a:t>
            </a:r>
          </a:p>
          <a:p>
            <a:pPr marL="0" indent="0">
              <a:buNone/>
            </a:pPr>
            <a:r>
              <a:rPr lang="en-IN" altLang="en-US" sz="1400">
                <a:latin typeface="Times New Roman" panose="02020603050405020304" charset="0"/>
                <a:cs typeface="Times New Roman" panose="02020603050405020304" charset="0"/>
              </a:rPr>
              <a:t>it is based on relational model.</a:t>
            </a:r>
          </a:p>
          <a:p>
            <a:pPr marL="0" indent="0">
              <a:buNone/>
            </a:pPr>
            <a:endParaRPr lang="en-IN" altLang="en-US" sz="1400">
              <a:latin typeface="Times New Roman" panose="02020603050405020304" charset="0"/>
              <a:cs typeface="Times New Roman" panose="02020603050405020304" charset="0"/>
            </a:endParaRPr>
          </a:p>
          <a:p>
            <a:pPr marL="0" indent="0">
              <a:buNone/>
            </a:pPr>
            <a:r>
              <a:rPr lang="en-IN" altLang="en-US" sz="1600" b="1" u="sng">
                <a:latin typeface="Times New Roman" panose="02020603050405020304" charset="0"/>
                <a:cs typeface="Times New Roman" panose="02020603050405020304" charset="0"/>
              </a:rPr>
              <a:t>How it works?</a:t>
            </a:r>
          </a:p>
          <a:p>
            <a:pPr marL="0" indent="0">
              <a:buNone/>
            </a:pPr>
            <a:endParaRPr lang="en-IN" altLang="en-US" sz="1600" b="1" u="sng">
              <a:latin typeface="Times New Roman" panose="02020603050405020304" charset="0"/>
              <a:cs typeface="Times New Roman" panose="02020603050405020304" charset="0"/>
            </a:endParaRPr>
          </a:p>
          <a:p>
            <a:pPr marL="0" indent="0">
              <a:buNone/>
            </a:pPr>
            <a:r>
              <a:rPr lang="en-IN" altLang="en-US" sz="1400">
                <a:latin typeface="Times New Roman" panose="02020603050405020304" charset="0"/>
                <a:cs typeface="Times New Roman" panose="02020603050405020304" charset="0"/>
              </a:rPr>
              <a:t>Data is represented in terms of tuples (rows) in RDBMS.</a:t>
            </a:r>
          </a:p>
          <a:p>
            <a:pPr marL="0" indent="0">
              <a:buNone/>
            </a:pPr>
            <a:endParaRPr lang="en-IN" altLang="en-US" sz="1400">
              <a:latin typeface="Times New Roman" panose="02020603050405020304" charset="0"/>
              <a:cs typeface="Times New Roman" panose="02020603050405020304" charset="0"/>
            </a:endParaRPr>
          </a:p>
          <a:p>
            <a:pPr marL="0" indent="0">
              <a:buNone/>
            </a:pPr>
            <a:r>
              <a:rPr lang="en-IN" altLang="en-US" sz="1400">
                <a:latin typeface="Times New Roman" panose="02020603050405020304" charset="0"/>
                <a:cs typeface="Times New Roman" panose="02020603050405020304" charset="0"/>
              </a:rPr>
              <a:t>Relational database is most commonly used database. It contains number of tables and each table has its own primary key.</a:t>
            </a:r>
          </a:p>
          <a:p>
            <a:pPr marL="0" indent="0">
              <a:buNone/>
            </a:pPr>
            <a:endParaRPr lang="en-IN" altLang="en-US" sz="1400">
              <a:latin typeface="Times New Roman" panose="02020603050405020304" charset="0"/>
              <a:cs typeface="Times New Roman" panose="02020603050405020304" charset="0"/>
            </a:endParaRPr>
          </a:p>
          <a:p>
            <a:pPr marL="0" indent="0">
              <a:buNone/>
            </a:pPr>
            <a:r>
              <a:rPr lang="en-IN" altLang="en-US" sz="1400">
                <a:latin typeface="Times New Roman" panose="02020603050405020304" charset="0"/>
                <a:cs typeface="Times New Roman" panose="02020603050405020304" charset="0"/>
              </a:rPr>
              <a:t>Due to a collection of organized set of tables, data can be accessed easily in RDBMS.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639"/>
            <a:ext cx="8229600" cy="857250"/>
          </a:xfrm>
        </p:spPr>
        <p:txBody>
          <a:bodyPr>
            <a:normAutofit fontScale="90000"/>
          </a:bodyPr>
          <a:lstStyle/>
          <a:p>
            <a:pPr algn="r"/>
            <a:r>
              <a:rPr lang="en-US" sz="4000">
                <a:latin typeface="Times New Roman" panose="02020603050405020304" charset="0"/>
                <a:cs typeface="Times New Roman" panose="02020603050405020304" charset="0"/>
              </a:rPr>
              <a:t>Working of Project of</a:t>
            </a:r>
            <a:br>
              <a:rPr lang="en-US" sz="4000">
                <a:latin typeface="Times New Roman" panose="02020603050405020304" charset="0"/>
                <a:cs typeface="Times New Roman" panose="02020603050405020304" charset="0"/>
              </a:rPr>
            </a:br>
            <a:r>
              <a:rPr lang="en-US" sz="4000">
                <a:latin typeface="Times New Roman" panose="02020603050405020304" charset="0"/>
                <a:cs typeface="Times New Roman" panose="02020603050405020304" charset="0"/>
              </a:rPr>
              <a:t>IndianCMS</a:t>
            </a:r>
          </a:p>
        </p:txBody>
      </p:sp>
      <p:sp>
        <p:nvSpPr>
          <p:cNvPr id="3" name="Content Placeholder 2"/>
          <p:cNvSpPr>
            <a:spLocks noGrp="1"/>
          </p:cNvSpPr>
          <p:nvPr>
            <p:ph sz="half" idx="1"/>
          </p:nvPr>
        </p:nvSpPr>
        <p:spPr>
          <a:xfrm>
            <a:off x="457200" y="1223011"/>
            <a:ext cx="4038600" cy="3394472"/>
          </a:xfrm>
        </p:spPr>
        <p:txBody>
          <a:bodyPr/>
          <a:lstStyle/>
          <a:p>
            <a:r>
              <a:rPr lang="en-US">
                <a:latin typeface="Times New Roman" panose="02020603050405020304" charset="0"/>
                <a:cs typeface="Times New Roman" panose="02020603050405020304" charset="0"/>
              </a:rPr>
              <a:t>Front Page for Users</a:t>
            </a:r>
          </a:p>
          <a:p>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
        <p:nvSpPr>
          <p:cNvPr id="100" name="Text Box 99"/>
          <p:cNvSpPr txBox="1"/>
          <p:nvPr/>
        </p:nvSpPr>
        <p:spPr>
          <a:xfrm>
            <a:off x="631825" y="1829435"/>
            <a:ext cx="8351520" cy="737235"/>
          </a:xfrm>
          <a:prstGeom prst="rect">
            <a:avLst/>
          </a:prstGeom>
          <a:noFill/>
          <a:ln w="9525">
            <a:noFill/>
          </a:ln>
        </p:spPr>
        <p:txBody>
          <a:bodyPr wrap="square">
            <a:spAutoFit/>
          </a:bodyPr>
          <a:lstStyle/>
          <a:p>
            <a:pPr marL="285750" indent="-285750">
              <a:buFont typeface="Arial" panose="020B0604020202020204" pitchFamily="34" charset="0"/>
              <a:buChar char="•"/>
            </a:pPr>
            <a:r>
              <a:rPr lang="en-US" sz="1400" b="0" dirty="0">
                <a:latin typeface="Times New Roman" panose="02020603050405020304" charset="0"/>
                <a:cs typeface="Times New Roman" panose="02020603050405020304" charset="0"/>
              </a:rPr>
              <a:t>This is the front page when a user visits this website</a:t>
            </a:r>
            <a:r>
              <a:rPr lang="en-IN" altLang="en-US" sz="1400" b="0" dirty="0">
                <a:latin typeface="Times New Roman" panose="02020603050405020304" charset="0"/>
                <a:cs typeface="Times New Roman" panose="02020603050405020304" charset="0"/>
              </a:rPr>
              <a:t>.</a:t>
            </a:r>
          </a:p>
          <a:p>
            <a:pPr marL="285750" indent="-285750">
              <a:buFont typeface="Arial" panose="020B0604020202020204" pitchFamily="34" charset="0"/>
              <a:buChar char="•"/>
            </a:pPr>
            <a:r>
              <a:rPr lang="en-US" sz="1400" b="0" dirty="0">
                <a:latin typeface="Times New Roman" panose="02020603050405020304" charset="0"/>
                <a:cs typeface="Times New Roman" panose="02020603050405020304" charset="0"/>
              </a:rPr>
              <a:t>A user can login or register. If user has admin privileges then after logging in he or she will be redirected to the admin page otherwise they will remain at the same page as a subscriber</a:t>
            </a:r>
            <a:endParaRPr lang="en-US" dirty="0">
              <a:latin typeface="Times New Roman" panose="02020603050405020304" charset="0"/>
              <a:cs typeface="Times New Roman" panose="02020603050405020304" charset="0"/>
            </a:endParaRPr>
          </a:p>
        </p:txBody>
      </p:sp>
      <p:pic>
        <p:nvPicPr>
          <p:cNvPr id="4" name="Content Placeholder 3" descr="Picture1"/>
          <p:cNvPicPr>
            <a:picLocks noGrp="1" noChangeAspect="1"/>
          </p:cNvPicPr>
          <p:nvPr>
            <p:ph sz="half" idx="2"/>
          </p:nvPr>
        </p:nvPicPr>
        <p:blipFill>
          <a:blip r:embed="rId2"/>
          <a:stretch>
            <a:fillRect/>
          </a:stretch>
        </p:blipFill>
        <p:spPr>
          <a:xfrm>
            <a:off x="1613535" y="2703830"/>
            <a:ext cx="5490845" cy="23691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br>
              <a:rPr lang="en-US" sz="4000">
                <a:latin typeface="Times New Roman" panose="02020603050405020304" charset="0"/>
                <a:cs typeface="Times New Roman" panose="02020603050405020304" charset="0"/>
                <a:sym typeface="+mn-ea"/>
              </a:rPr>
            </a:br>
            <a:r>
              <a:rPr lang="en-US" sz="4000">
                <a:latin typeface="Times New Roman" panose="02020603050405020304" charset="0"/>
                <a:cs typeface="Times New Roman" panose="02020603050405020304" charset="0"/>
                <a:sym typeface="+mn-ea"/>
              </a:rPr>
              <a:t>Working of Project of</a:t>
            </a:r>
            <a:br>
              <a:rPr lang="en-US" sz="4000">
                <a:latin typeface="Times New Roman" panose="02020603050405020304" charset="0"/>
                <a:cs typeface="Times New Roman" panose="02020603050405020304" charset="0"/>
                <a:sym typeface="+mn-ea"/>
              </a:rPr>
            </a:br>
            <a:r>
              <a:rPr lang="en-US" sz="4000">
                <a:latin typeface="Times New Roman" panose="02020603050405020304" charset="0"/>
                <a:cs typeface="Times New Roman" panose="02020603050405020304" charset="0"/>
                <a:sym typeface="+mn-ea"/>
              </a:rPr>
              <a:t>IndianCMS</a:t>
            </a:r>
            <a:br>
              <a:rPr lang="en-US" sz="4000">
                <a:latin typeface="Times New Roman" panose="02020603050405020304" charset="0"/>
                <a:cs typeface="Times New Roman" panose="02020603050405020304" charset="0"/>
              </a:rPr>
            </a:br>
            <a:endParaRPr lang="en-US" sz="4000"/>
          </a:p>
        </p:txBody>
      </p:sp>
      <p:sp>
        <p:nvSpPr>
          <p:cNvPr id="3" name="Content Placeholder 2"/>
          <p:cNvSpPr>
            <a:spLocks noGrp="1"/>
          </p:cNvSpPr>
          <p:nvPr>
            <p:ph sz="half" idx="1"/>
          </p:nvPr>
        </p:nvSpPr>
        <p:spPr/>
        <p:txBody>
          <a:bodyPr/>
          <a:lstStyle/>
          <a:p>
            <a:endParaRPr lang="en-US" sz="1600" b="1" dirty="0"/>
          </a:p>
          <a:p>
            <a:endParaRPr lang="en-US" sz="1600" b="1" dirty="0"/>
          </a:p>
          <a:p>
            <a:endParaRPr lang="en-US" sz="1600" b="1" dirty="0"/>
          </a:p>
          <a:p>
            <a:r>
              <a:rPr lang="en-US" sz="1600" b="1" dirty="0"/>
              <a:t>Post Page For Users</a:t>
            </a:r>
            <a:endParaRPr lang="en-US" dirty="0"/>
          </a:p>
          <a:p>
            <a:pPr>
              <a:buFont typeface="Wingdings" panose="05000000000000000000" charset="0"/>
              <a:buChar char="§"/>
            </a:pPr>
            <a:r>
              <a:rPr lang="en-IN" altLang="en-US" sz="1400" dirty="0"/>
              <a:t>I</a:t>
            </a:r>
            <a:r>
              <a:rPr lang="en-US" sz="1400" dirty="0"/>
              <a:t>f user clicks on any post they will be directed to this particular post.</a:t>
            </a:r>
          </a:p>
          <a:p>
            <a:pPr>
              <a:buFont typeface="Wingdings" panose="05000000000000000000" charset="0"/>
              <a:buChar char="§"/>
            </a:pPr>
            <a:r>
              <a:rPr lang="en-US" sz="1400" dirty="0"/>
              <a:t>User can click on author name to view all posts posted by that particular author.</a:t>
            </a:r>
            <a:endParaRPr lang="en-IN" altLang="en-US" sz="1400" dirty="0"/>
          </a:p>
        </p:txBody>
      </p:sp>
      <p:pic>
        <p:nvPicPr>
          <p:cNvPr id="5" name="Content Placeholder 4" descr="Picture2"/>
          <p:cNvPicPr>
            <a:picLocks noGrp="1" noChangeAspect="1"/>
          </p:cNvPicPr>
          <p:nvPr>
            <p:ph sz="half" idx="2"/>
          </p:nvPr>
        </p:nvPicPr>
        <p:blipFill>
          <a:blip r:embed="rId2"/>
          <a:stretch>
            <a:fillRect/>
          </a:stretch>
        </p:blipFill>
        <p:spPr>
          <a:xfrm>
            <a:off x="4593590" y="1704340"/>
            <a:ext cx="4389755" cy="23863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endParaRPr lang="en-US" sz="1600" dirty="0">
              <a:latin typeface="Times New Roman" panose="02020603050405020304" charset="0"/>
              <a:cs typeface="Times New Roman" panose="02020603050405020304" charset="0"/>
            </a:endParaRPr>
          </a:p>
          <a:p>
            <a:endParaRPr lang="en-US" sz="1600" dirty="0">
              <a:latin typeface="Times New Roman" panose="02020603050405020304" charset="0"/>
              <a:cs typeface="Times New Roman" panose="02020603050405020304" charset="0"/>
            </a:endParaRPr>
          </a:p>
          <a:p>
            <a:endParaRPr lang="en-US" sz="1600" dirty="0">
              <a:latin typeface="Times New Roman" panose="02020603050405020304" charset="0"/>
              <a:cs typeface="Times New Roman" panose="02020603050405020304" charset="0"/>
            </a:endParaRPr>
          </a:p>
          <a:p>
            <a:r>
              <a:rPr lang="en-US" sz="1600" b="1" dirty="0">
                <a:latin typeface="Times New Roman" panose="02020603050405020304" charset="0"/>
                <a:cs typeface="Times New Roman" panose="02020603050405020304" charset="0"/>
              </a:rPr>
              <a:t>Registration Page For Users</a:t>
            </a:r>
          </a:p>
          <a:p>
            <a:pPr marL="0" indent="0">
              <a:buNone/>
            </a:pPr>
            <a:endParaRPr lang="en-US" sz="1555" dirty="0">
              <a:latin typeface="Times New Roman" panose="02020603050405020304" charset="0"/>
              <a:cs typeface="Times New Roman" panose="02020603050405020304" charset="0"/>
            </a:endParaRPr>
          </a:p>
          <a:p>
            <a:pPr marL="0" indent="0">
              <a:buNone/>
            </a:pPr>
            <a:r>
              <a:rPr lang="en-US" sz="1555" dirty="0">
                <a:latin typeface="Times New Roman" panose="02020603050405020304" charset="0"/>
                <a:cs typeface="Times New Roman" panose="02020603050405020304" charset="0"/>
              </a:rPr>
              <a:t>If a users don’t have any account then they may click on “Sign Up Here” link or “Registration Button” to access this page for creating free account.</a:t>
            </a:r>
          </a:p>
          <a:p>
            <a:endParaRPr lang="en-US" sz="1555" dirty="0">
              <a:latin typeface="Times New Roman" panose="02020603050405020304" charset="0"/>
              <a:cs typeface="Times New Roman" panose="02020603050405020304" charset="0"/>
            </a:endParaRPr>
          </a:p>
        </p:txBody>
      </p:sp>
      <p:pic>
        <p:nvPicPr>
          <p:cNvPr id="5" name="Content Placeholder 4" descr="Picture3"/>
          <p:cNvPicPr>
            <a:picLocks noGrp="1" noChangeAspect="1"/>
          </p:cNvPicPr>
          <p:nvPr>
            <p:ph sz="half" idx="2"/>
          </p:nvPr>
        </p:nvPicPr>
        <p:blipFill>
          <a:blip r:embed="rId2"/>
          <a:stretch>
            <a:fillRect/>
          </a:stretch>
        </p:blipFill>
        <p:spPr>
          <a:xfrm>
            <a:off x="4495800" y="1640205"/>
            <a:ext cx="4470400" cy="25152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br>
              <a:rPr lang="en-US" sz="4000">
                <a:latin typeface="Times New Roman" panose="02020603050405020304" charset="0"/>
                <a:cs typeface="Times New Roman" panose="02020603050405020304" charset="0"/>
                <a:sym typeface="+mn-ea"/>
              </a:rPr>
            </a:br>
            <a:r>
              <a:rPr lang="en-US" sz="4000">
                <a:latin typeface="Times New Roman" panose="02020603050405020304" charset="0"/>
                <a:cs typeface="Times New Roman" panose="02020603050405020304" charset="0"/>
                <a:sym typeface="+mn-ea"/>
              </a:rPr>
              <a:t>Working of Project of</a:t>
            </a:r>
            <a:br>
              <a:rPr lang="en-US" sz="4000">
                <a:latin typeface="Times New Roman" panose="02020603050405020304" charset="0"/>
                <a:cs typeface="Times New Roman" panose="02020603050405020304" charset="0"/>
                <a:sym typeface="+mn-ea"/>
              </a:rPr>
            </a:br>
            <a:r>
              <a:rPr lang="en-US" sz="4000">
                <a:latin typeface="Times New Roman" panose="02020603050405020304" charset="0"/>
                <a:cs typeface="Times New Roman" panose="02020603050405020304" charset="0"/>
                <a:sym typeface="+mn-ea"/>
              </a:rPr>
              <a:t>IndianCMS</a:t>
            </a:r>
            <a:br>
              <a:rPr lang="en-US">
                <a:latin typeface="Times New Roman" panose="02020603050405020304" charset="0"/>
                <a:cs typeface="Times New Roman" panose="02020603050405020304" charset="0"/>
              </a:rPr>
            </a:br>
            <a:endParaRPr lang="en-US"/>
          </a:p>
        </p:txBody>
      </p:sp>
      <p:sp>
        <p:nvSpPr>
          <p:cNvPr id="3" name="Content Placeholder 2"/>
          <p:cNvSpPr>
            <a:spLocks noGrp="1"/>
          </p:cNvSpPr>
          <p:nvPr>
            <p:ph sz="half" idx="1"/>
          </p:nvPr>
        </p:nvSpPr>
        <p:spPr/>
        <p:txBody>
          <a:bodyPr>
            <a:normAutofit/>
          </a:bodyPr>
          <a:lstStyle/>
          <a:p>
            <a:endParaRPr lang="en-US" sz="1600" dirty="0">
              <a:latin typeface="Times New Roman" panose="02020603050405020304" charset="0"/>
              <a:cs typeface="Times New Roman" panose="02020603050405020304" charset="0"/>
            </a:endParaRPr>
          </a:p>
          <a:p>
            <a:endParaRPr lang="en-US" sz="1600" dirty="0">
              <a:latin typeface="Times New Roman" panose="02020603050405020304" charset="0"/>
              <a:cs typeface="Times New Roman" panose="02020603050405020304" charset="0"/>
            </a:endParaRPr>
          </a:p>
          <a:p>
            <a:endParaRPr lang="en-US" sz="1600" dirty="0">
              <a:latin typeface="Times New Roman" panose="02020603050405020304" charset="0"/>
              <a:cs typeface="Times New Roman" panose="02020603050405020304" charset="0"/>
            </a:endParaRPr>
          </a:p>
          <a:p>
            <a:r>
              <a:rPr lang="en-US" sz="1600" b="1" dirty="0">
                <a:latin typeface="Times New Roman" panose="02020603050405020304" charset="0"/>
                <a:cs typeface="Times New Roman" panose="02020603050405020304" charset="0"/>
              </a:rPr>
              <a:t>Login Section</a:t>
            </a:r>
          </a:p>
          <a:p>
            <a:endParaRPr lang="en-US" sz="2000" dirty="0">
              <a:latin typeface="Times New Roman" panose="02020603050405020304" charset="0"/>
              <a:cs typeface="Times New Roman" panose="02020603050405020304" charset="0"/>
            </a:endParaRPr>
          </a:p>
          <a:p>
            <a:pPr marL="0" indent="0">
              <a:buNone/>
            </a:pPr>
            <a:r>
              <a:rPr lang="en-US" sz="1400" dirty="0">
                <a:latin typeface="Times New Roman" panose="02020603050405020304" charset="0"/>
                <a:cs typeface="Times New Roman" panose="02020603050405020304" charset="0"/>
              </a:rPr>
              <a:t>If a user already has an account then they can login by using their username and password.</a:t>
            </a:r>
          </a:p>
          <a:p>
            <a:pPr marL="0" indent="0">
              <a:buNone/>
            </a:pPr>
            <a:endParaRPr lang="en-US" sz="1400" dirty="0">
              <a:latin typeface="Times New Roman" panose="02020603050405020304" charset="0"/>
              <a:cs typeface="Times New Roman" panose="02020603050405020304" charset="0"/>
            </a:endParaRPr>
          </a:p>
          <a:p>
            <a:pPr marL="0" indent="0">
              <a:buNone/>
            </a:pPr>
            <a:r>
              <a:rPr lang="en-US" sz="1400" dirty="0">
                <a:latin typeface="Times New Roman" panose="02020603050405020304" charset="0"/>
                <a:cs typeface="Times New Roman" panose="02020603050405020304" charset="0"/>
              </a:rPr>
              <a:t>If they don’t have username and password then they won’t be able to login.</a:t>
            </a:r>
          </a:p>
        </p:txBody>
      </p:sp>
      <p:pic>
        <p:nvPicPr>
          <p:cNvPr id="5" name="Content Placeholder 4" descr="Picture4"/>
          <p:cNvPicPr>
            <a:picLocks noGrp="1" noChangeAspect="1"/>
          </p:cNvPicPr>
          <p:nvPr>
            <p:ph sz="half" idx="2"/>
          </p:nvPr>
        </p:nvPicPr>
        <p:blipFill>
          <a:blip r:embed="rId2"/>
          <a:stretch>
            <a:fillRect/>
          </a:stretch>
        </p:blipFill>
        <p:spPr>
          <a:xfrm>
            <a:off x="5066030" y="1925320"/>
            <a:ext cx="3352800" cy="23545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50" dirty="0">
                <a:latin typeface="Times New Roman" panose="02020603050405020304" charset="0"/>
                <a:cs typeface="Times New Roman" panose="02020603050405020304" charset="0"/>
              </a:rPr>
              <a:t>ACKNOWLEDGEMENT</a:t>
            </a:r>
          </a:p>
        </p:txBody>
      </p:sp>
      <p:sp>
        <p:nvSpPr>
          <p:cNvPr id="3" name="Content Placeholder 2"/>
          <p:cNvSpPr>
            <a:spLocks noGrp="1"/>
          </p:cNvSpPr>
          <p:nvPr>
            <p:ph idx="1"/>
          </p:nvPr>
        </p:nvSpPr>
        <p:spPr>
          <a:xfrm>
            <a:off x="486410" y="1962150"/>
            <a:ext cx="8246110" cy="2527300"/>
          </a:xfrm>
        </p:spPr>
        <p:txBody>
          <a:bodyPr>
            <a:normAutofit/>
          </a:bodyPr>
          <a:lstStyle/>
          <a:p>
            <a:pPr marL="0" indent="0">
              <a:buNone/>
            </a:pPr>
            <a:r>
              <a:rPr lang="en-US" sz="1780" dirty="0">
                <a:latin typeface="Times New Roman" panose="02020603050405020304" charset="0"/>
                <a:cs typeface="Times New Roman" panose="02020603050405020304" charset="0"/>
              </a:rPr>
              <a:t>I owe my regards to the entire faculty of the department of computer science and information technology at Dr. Shakuntala Misra National Rehabilitaion University from where I have learnt the basis of Computer Science and whose informal discussion and able guidance was a light for me in the entire duration of this work and carry out a project on “CONTENT MANAGEMENT SYSTEM”.</a:t>
            </a:r>
          </a:p>
          <a:p>
            <a:pPr marL="0" indent="0">
              <a:buNone/>
            </a:pPr>
            <a:endParaRPr lang="en-US" sz="1780" dirty="0">
              <a:latin typeface="Times New Roman" panose="02020603050405020304" charset="0"/>
              <a:cs typeface="Times New Roman" panose="02020603050405020304" charset="0"/>
            </a:endParaRPr>
          </a:p>
          <a:p>
            <a:pPr marL="0" indent="0">
              <a:buNone/>
            </a:pPr>
            <a:r>
              <a:rPr lang="en-US" sz="1780" dirty="0">
                <a:latin typeface="Times New Roman" panose="02020603050405020304" charset="0"/>
                <a:cs typeface="Times New Roman" panose="02020603050405020304" charset="0"/>
              </a:rPr>
              <a:t>I would also like to thank my teachers who worked with me and our combined efforts led to  the completion of the project.</a:t>
            </a:r>
          </a:p>
          <a:p>
            <a:endParaRPr lang="en-US" sz="1780" dirty="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sz="3600">
                <a:latin typeface="Times New Roman" panose="02020603050405020304" charset="0"/>
                <a:cs typeface="Times New Roman" panose="02020603050405020304" charset="0"/>
                <a:sym typeface="+mn-ea"/>
              </a:rPr>
              <a:t>Working of Project of</a:t>
            </a:r>
            <a:br>
              <a:rPr lang="en-US" sz="3600">
                <a:latin typeface="Times New Roman" panose="02020603050405020304" charset="0"/>
                <a:cs typeface="Times New Roman" panose="02020603050405020304" charset="0"/>
                <a:sym typeface="+mn-ea"/>
              </a:rPr>
            </a:br>
            <a:r>
              <a:rPr lang="en-US" sz="3600">
                <a:latin typeface="Times New Roman" panose="02020603050405020304" charset="0"/>
                <a:cs typeface="Times New Roman" panose="02020603050405020304" charset="0"/>
                <a:sym typeface="+mn-ea"/>
              </a:rPr>
              <a:t>IndianCMS</a:t>
            </a:r>
            <a:endParaRPr lang="en-US" sz="3600"/>
          </a:p>
        </p:txBody>
      </p:sp>
      <p:sp>
        <p:nvSpPr>
          <p:cNvPr id="3" name="Content Placeholder 2"/>
          <p:cNvSpPr>
            <a:spLocks noGrp="1"/>
          </p:cNvSpPr>
          <p:nvPr>
            <p:ph sz="half" idx="1"/>
          </p:nvPr>
        </p:nvSpPr>
        <p:spPr/>
        <p:txBody>
          <a:bodyPr>
            <a:normAutofit/>
          </a:bodyPr>
          <a:lstStyle/>
          <a:p>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endParaRPr>
          </a:p>
          <a:p>
            <a:r>
              <a:rPr lang="en-US" sz="1600" b="1">
                <a:latin typeface="Times New Roman" panose="02020603050405020304" charset="0"/>
                <a:cs typeface="Times New Roman" panose="02020603050405020304" charset="0"/>
              </a:rPr>
              <a:t>Comments Section</a:t>
            </a:r>
            <a:endParaRPr lang="en-IN" altLang="en-US" sz="1600" b="1">
              <a:latin typeface="Times New Roman" panose="02020603050405020304" charset="0"/>
              <a:cs typeface="Times New Roman" panose="02020603050405020304" charset="0"/>
            </a:endParaRPr>
          </a:p>
          <a:p>
            <a:pPr marL="0" indent="0">
              <a:buNone/>
            </a:pPr>
            <a:endParaRPr lang="en-IN" altLang="en-US">
              <a:latin typeface="Times New Roman" panose="02020603050405020304" charset="0"/>
              <a:cs typeface="Times New Roman" panose="02020603050405020304" charset="0"/>
            </a:endParaRPr>
          </a:p>
          <a:p>
            <a:pPr marL="0" indent="0">
              <a:buNone/>
            </a:pPr>
            <a:r>
              <a:rPr lang="en-IN" altLang="en-US" sz="1555">
                <a:latin typeface="Times New Roman" panose="02020603050405020304" charset="0"/>
                <a:cs typeface="Times New Roman" panose="02020603050405020304" charset="0"/>
              </a:rPr>
              <a:t>Any user can comment on any post but comments will be displayed below respective posts but only after the approval of the admin.</a:t>
            </a:r>
          </a:p>
        </p:txBody>
      </p:sp>
      <p:pic>
        <p:nvPicPr>
          <p:cNvPr id="12" name="Content Placeholder 11" descr="Picture5"/>
          <p:cNvPicPr>
            <a:picLocks noGrp="1" noChangeAspect="1"/>
          </p:cNvPicPr>
          <p:nvPr>
            <p:ph sz="half" idx="2"/>
          </p:nvPr>
        </p:nvPicPr>
        <p:blipFill>
          <a:blip r:embed="rId2"/>
          <a:stretch>
            <a:fillRect/>
          </a:stretch>
        </p:blipFill>
        <p:spPr>
          <a:xfrm>
            <a:off x="4648200" y="1929765"/>
            <a:ext cx="4038600" cy="19342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639"/>
            <a:ext cx="8229600" cy="857250"/>
          </a:xfrm>
        </p:spPr>
        <p:txBody>
          <a:bodyPr>
            <a:normAutofit fontScale="90000"/>
          </a:bodyPr>
          <a:lstStyle/>
          <a:p>
            <a:pPr algn="r"/>
            <a:br>
              <a:rPr lang="en-US">
                <a:latin typeface="Times New Roman" panose="02020603050405020304" charset="0"/>
                <a:cs typeface="Times New Roman" panose="02020603050405020304" charset="0"/>
                <a:sym typeface="+mn-ea"/>
              </a:rPr>
            </a:br>
            <a:r>
              <a:rPr lang="en-US">
                <a:latin typeface="Times New Roman" panose="02020603050405020304" charset="0"/>
                <a:cs typeface="Times New Roman" panose="02020603050405020304" charset="0"/>
                <a:sym typeface="+mn-ea"/>
              </a:rPr>
              <a:t>Working of Project of</a:t>
            </a:r>
            <a:br>
              <a:rPr lang="en-US">
                <a:latin typeface="Times New Roman" panose="02020603050405020304" charset="0"/>
                <a:cs typeface="Times New Roman" panose="02020603050405020304" charset="0"/>
                <a:sym typeface="+mn-ea"/>
              </a:rPr>
            </a:br>
            <a:r>
              <a:rPr lang="en-US">
                <a:latin typeface="Times New Roman" panose="02020603050405020304" charset="0"/>
                <a:cs typeface="Times New Roman" panose="02020603050405020304" charset="0"/>
                <a:sym typeface="+mn-ea"/>
              </a:rPr>
              <a:t>IndianCMS</a:t>
            </a:r>
            <a:br>
              <a:rPr lang="en-US">
                <a:latin typeface="Times New Roman" panose="02020603050405020304" charset="0"/>
                <a:cs typeface="Times New Roman" panose="02020603050405020304" charset="0"/>
              </a:rPr>
            </a:br>
            <a:endParaRPr lang="en-US"/>
          </a:p>
        </p:txBody>
      </p:sp>
      <p:sp>
        <p:nvSpPr>
          <p:cNvPr id="3" name="Content Placeholder 2"/>
          <p:cNvSpPr>
            <a:spLocks noGrp="1"/>
          </p:cNvSpPr>
          <p:nvPr>
            <p:ph sz="half" idx="1"/>
          </p:nvPr>
        </p:nvSpPr>
        <p:spPr/>
        <p:txBody>
          <a:bodyPr>
            <a:normAutofit lnSpcReduction="10000"/>
          </a:bodyPr>
          <a:lstStyle/>
          <a:p>
            <a:endParaRPr lang="en-US" sz="1600" b="1"/>
          </a:p>
          <a:p>
            <a:r>
              <a:rPr lang="en-US" sz="1600" b="1">
                <a:latin typeface="Times New Roman" panose="02020603050405020304" charset="0"/>
                <a:cs typeface="Times New Roman" panose="02020603050405020304" charset="0"/>
              </a:rPr>
              <a:t>Admin Section</a:t>
            </a:r>
          </a:p>
          <a:p>
            <a:endParaRPr lang="en-US">
              <a:latin typeface="Times New Roman" panose="02020603050405020304" charset="0"/>
              <a:cs typeface="Times New Roman" panose="02020603050405020304" charset="0"/>
            </a:endParaRPr>
          </a:p>
          <a:p>
            <a:pPr marL="0" indent="0">
              <a:buNone/>
            </a:pPr>
            <a:r>
              <a:rPr lang="en-US" sz="1555">
                <a:latin typeface="Times New Roman" panose="02020603050405020304" charset="0"/>
                <a:cs typeface="Times New Roman" panose="02020603050405020304" charset="0"/>
              </a:rPr>
              <a:t>User with admin previliges will be directed to this page as soon as they login.</a:t>
            </a:r>
          </a:p>
          <a:p>
            <a:pPr marL="0" indent="0">
              <a:buNone/>
            </a:pPr>
            <a:endParaRPr lang="en-US" sz="1555">
              <a:latin typeface="Times New Roman" panose="02020603050405020304" charset="0"/>
              <a:cs typeface="Times New Roman" panose="02020603050405020304" charset="0"/>
            </a:endParaRPr>
          </a:p>
          <a:p>
            <a:pPr marL="0" indent="0">
              <a:buNone/>
            </a:pPr>
            <a:r>
              <a:rPr lang="en-US" sz="1555">
                <a:latin typeface="Times New Roman" panose="02020603050405020304" charset="0"/>
                <a:cs typeface="Times New Roman" panose="02020603050405020304" charset="0"/>
              </a:rPr>
              <a:t>This admin section can only be accessed by users having admin privileges.</a:t>
            </a:r>
          </a:p>
          <a:p>
            <a:pPr marL="0" indent="0">
              <a:buNone/>
            </a:pPr>
            <a:endParaRPr lang="en-US" sz="1555">
              <a:latin typeface="Times New Roman" panose="02020603050405020304" charset="0"/>
              <a:cs typeface="Times New Roman" panose="02020603050405020304" charset="0"/>
            </a:endParaRPr>
          </a:p>
          <a:p>
            <a:pPr marL="0" indent="0">
              <a:buNone/>
            </a:pPr>
            <a:r>
              <a:rPr lang="en-US" sz="1555">
                <a:latin typeface="Times New Roman" panose="02020603050405020304" charset="0"/>
                <a:cs typeface="Times New Roman" panose="02020603050405020304" charset="0"/>
              </a:rPr>
              <a:t>If a subscriber user tries to access this page then he or she will be redirected to the main page of this website. </a:t>
            </a:r>
          </a:p>
        </p:txBody>
      </p:sp>
      <p:pic>
        <p:nvPicPr>
          <p:cNvPr id="8" name="Content Placeholder 7" descr="Picture6"/>
          <p:cNvPicPr>
            <a:picLocks noGrp="1" noChangeAspect="1"/>
          </p:cNvPicPr>
          <p:nvPr>
            <p:ph sz="half" idx="2"/>
          </p:nvPr>
        </p:nvPicPr>
        <p:blipFill>
          <a:blip r:embed="rId2"/>
          <a:stretch>
            <a:fillRect/>
          </a:stretch>
        </p:blipFill>
        <p:spPr>
          <a:xfrm>
            <a:off x="4648200" y="1760855"/>
            <a:ext cx="4038600" cy="22720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br>
              <a:rPr lang="en-US" sz="3600">
                <a:latin typeface="Times New Roman" panose="02020603050405020304" charset="0"/>
                <a:cs typeface="Times New Roman" panose="02020603050405020304" charset="0"/>
                <a:sym typeface="+mn-ea"/>
              </a:rPr>
            </a:br>
            <a:r>
              <a:rPr lang="en-US" sz="3600">
                <a:latin typeface="Times New Roman" panose="02020603050405020304" charset="0"/>
                <a:cs typeface="Times New Roman" panose="02020603050405020304" charset="0"/>
                <a:sym typeface="+mn-ea"/>
              </a:rPr>
              <a:t>Working of Project of</a:t>
            </a:r>
            <a:br>
              <a:rPr lang="en-US" sz="3600">
                <a:latin typeface="Times New Roman" panose="02020603050405020304" charset="0"/>
                <a:cs typeface="Times New Roman" panose="02020603050405020304" charset="0"/>
                <a:sym typeface="+mn-ea"/>
              </a:rPr>
            </a:br>
            <a:r>
              <a:rPr lang="en-US" sz="3600">
                <a:latin typeface="Times New Roman" panose="02020603050405020304" charset="0"/>
                <a:cs typeface="Times New Roman" panose="02020603050405020304" charset="0"/>
                <a:sym typeface="+mn-ea"/>
              </a:rPr>
              <a:t>IndianCMS</a:t>
            </a:r>
            <a:br>
              <a:rPr lang="en-US" sz="3600">
                <a:latin typeface="Times New Roman" panose="02020603050405020304" charset="0"/>
                <a:cs typeface="Times New Roman" panose="02020603050405020304" charset="0"/>
              </a:rPr>
            </a:br>
            <a:endParaRPr lang="en-US" sz="3600"/>
          </a:p>
        </p:txBody>
      </p:sp>
      <p:sp>
        <p:nvSpPr>
          <p:cNvPr id="3" name="Content Placeholder 2"/>
          <p:cNvSpPr>
            <a:spLocks noGrp="1"/>
          </p:cNvSpPr>
          <p:nvPr>
            <p:ph sz="half" idx="1"/>
          </p:nvPr>
        </p:nvSpPr>
        <p:spPr>
          <a:xfrm>
            <a:off x="457200" y="2310765"/>
            <a:ext cx="4038600" cy="1173480"/>
          </a:xfrm>
        </p:spPr>
        <p:txBody>
          <a:bodyPr/>
          <a:lstStyle/>
          <a:p>
            <a:r>
              <a:rPr lang="en-IN" altLang="en-US" sz="1600" b="1" dirty="0">
                <a:latin typeface="Times New Roman" panose="02020603050405020304" charset="0"/>
                <a:cs typeface="Times New Roman" panose="02020603050405020304" charset="0"/>
              </a:rPr>
              <a:t>Views All Posts Section For Admin</a:t>
            </a:r>
          </a:p>
          <a:p>
            <a:endParaRPr lang="en-IN" altLang="en-US" sz="1600" dirty="0">
              <a:latin typeface="Times New Roman" panose="02020603050405020304" charset="0"/>
              <a:cs typeface="Times New Roman" panose="02020603050405020304" charset="0"/>
            </a:endParaRPr>
          </a:p>
          <a:p>
            <a:pPr marL="0" indent="0">
              <a:buNone/>
            </a:pPr>
            <a:r>
              <a:rPr lang="en-IN" altLang="en-US" sz="1400" dirty="0">
                <a:latin typeface="Times New Roman" panose="02020603050405020304" charset="0"/>
                <a:cs typeface="Times New Roman" panose="02020603050405020304" charset="0"/>
              </a:rPr>
              <a:t>Click on views posts in the left section to view all posts stored in the database.</a:t>
            </a:r>
          </a:p>
        </p:txBody>
      </p:sp>
      <p:pic>
        <p:nvPicPr>
          <p:cNvPr id="16" name="Content Placeholder 15" descr="Picture7"/>
          <p:cNvPicPr>
            <a:picLocks noGrp="1" noChangeAspect="1"/>
          </p:cNvPicPr>
          <p:nvPr>
            <p:ph sz="half" idx="2"/>
          </p:nvPr>
        </p:nvPicPr>
        <p:blipFill>
          <a:blip r:embed="rId2"/>
          <a:stretch>
            <a:fillRect/>
          </a:stretch>
        </p:blipFill>
        <p:spPr>
          <a:xfrm>
            <a:off x="4495800" y="1891030"/>
            <a:ext cx="4038600" cy="2271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br>
              <a:rPr lang="en-US" sz="3600">
                <a:latin typeface="Times New Roman" panose="02020603050405020304" charset="0"/>
                <a:cs typeface="Times New Roman" panose="02020603050405020304" charset="0"/>
                <a:sym typeface="+mn-ea"/>
              </a:rPr>
            </a:br>
            <a:r>
              <a:rPr lang="en-US" sz="3600">
                <a:latin typeface="Times New Roman" panose="02020603050405020304" charset="0"/>
                <a:cs typeface="Times New Roman" panose="02020603050405020304" charset="0"/>
                <a:sym typeface="+mn-ea"/>
              </a:rPr>
              <a:t>Working of Project of</a:t>
            </a:r>
            <a:br>
              <a:rPr lang="en-US" sz="3600">
                <a:latin typeface="Times New Roman" panose="02020603050405020304" charset="0"/>
                <a:cs typeface="Times New Roman" panose="02020603050405020304" charset="0"/>
                <a:sym typeface="+mn-ea"/>
              </a:rPr>
            </a:br>
            <a:r>
              <a:rPr lang="en-US" sz="3600">
                <a:latin typeface="Times New Roman" panose="02020603050405020304" charset="0"/>
                <a:cs typeface="Times New Roman" panose="02020603050405020304" charset="0"/>
                <a:sym typeface="+mn-ea"/>
              </a:rPr>
              <a:t>IndianCMS</a:t>
            </a:r>
            <a:br>
              <a:rPr lang="en-US" sz="3600">
                <a:latin typeface="Times New Roman" panose="02020603050405020304" charset="0"/>
                <a:cs typeface="Times New Roman" panose="02020603050405020304" charset="0"/>
              </a:rPr>
            </a:br>
            <a:endParaRPr lang="en-US" sz="3600"/>
          </a:p>
        </p:txBody>
      </p:sp>
      <p:sp>
        <p:nvSpPr>
          <p:cNvPr id="3" name="Content Placeholder 2"/>
          <p:cNvSpPr>
            <a:spLocks noGrp="1"/>
          </p:cNvSpPr>
          <p:nvPr>
            <p:ph sz="half" idx="1"/>
          </p:nvPr>
        </p:nvSpPr>
        <p:spPr>
          <a:xfrm>
            <a:off x="457200" y="2295525"/>
            <a:ext cx="4038600" cy="1401445"/>
          </a:xfrm>
        </p:spPr>
        <p:txBody>
          <a:bodyPr/>
          <a:lstStyle/>
          <a:p>
            <a:r>
              <a:rPr lang="en-US" sz="1600" b="1" dirty="0">
                <a:latin typeface="Times New Roman" panose="02020603050405020304" charset="0"/>
                <a:cs typeface="Times New Roman" panose="02020603050405020304" charset="0"/>
              </a:rPr>
              <a:t>Add New Post Section For Admin</a:t>
            </a:r>
          </a:p>
          <a:p>
            <a:endParaRPr lang="en-US" sz="1600" dirty="0">
              <a:latin typeface="Times New Roman" panose="02020603050405020304" charset="0"/>
              <a:cs typeface="Times New Roman" panose="02020603050405020304" charset="0"/>
            </a:endParaRPr>
          </a:p>
          <a:p>
            <a:pPr marL="0" indent="0">
              <a:buNone/>
            </a:pPr>
            <a:r>
              <a:rPr lang="en-US" sz="1400" dirty="0">
                <a:latin typeface="Times New Roman" panose="02020603050405020304" charset="0"/>
                <a:cs typeface="Times New Roman" panose="02020603050405020304" charset="0"/>
              </a:rPr>
              <a:t>To access this page click on “Add New” button available in posts dropdown list to add any new post. </a:t>
            </a:r>
          </a:p>
        </p:txBody>
      </p:sp>
      <p:pic>
        <p:nvPicPr>
          <p:cNvPr id="5" name="Content Placeholder 4" descr="Picture8"/>
          <p:cNvPicPr>
            <a:picLocks noGrp="1" noChangeAspect="1"/>
          </p:cNvPicPr>
          <p:nvPr>
            <p:ph sz="half" idx="2"/>
          </p:nvPr>
        </p:nvPicPr>
        <p:blipFill>
          <a:blip r:embed="rId2"/>
          <a:stretch>
            <a:fillRect/>
          </a:stretch>
        </p:blipFill>
        <p:spPr>
          <a:xfrm>
            <a:off x="4556760" y="2118360"/>
            <a:ext cx="4038600" cy="22726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br>
              <a:rPr lang="en-US" sz="3600">
                <a:latin typeface="Times New Roman" panose="02020603050405020304" charset="0"/>
                <a:cs typeface="Times New Roman" panose="02020603050405020304" charset="0"/>
                <a:sym typeface="+mn-ea"/>
              </a:rPr>
            </a:br>
            <a:r>
              <a:rPr lang="en-US" sz="3600">
                <a:latin typeface="Times New Roman" panose="02020603050405020304" charset="0"/>
                <a:cs typeface="Times New Roman" panose="02020603050405020304" charset="0"/>
                <a:sym typeface="+mn-ea"/>
              </a:rPr>
              <a:t>Working of Project of</a:t>
            </a:r>
            <a:br>
              <a:rPr lang="en-US" sz="3600">
                <a:latin typeface="Times New Roman" panose="02020603050405020304" charset="0"/>
                <a:cs typeface="Times New Roman" panose="02020603050405020304" charset="0"/>
                <a:sym typeface="+mn-ea"/>
              </a:rPr>
            </a:br>
            <a:r>
              <a:rPr lang="en-US" sz="3600">
                <a:latin typeface="Times New Roman" panose="02020603050405020304" charset="0"/>
                <a:cs typeface="Times New Roman" panose="02020603050405020304" charset="0"/>
                <a:sym typeface="+mn-ea"/>
              </a:rPr>
              <a:t>IndianCMS</a:t>
            </a:r>
            <a:br>
              <a:rPr lang="en-US" sz="3600">
                <a:latin typeface="Times New Roman" panose="02020603050405020304" charset="0"/>
                <a:cs typeface="Times New Roman" panose="02020603050405020304" charset="0"/>
              </a:rPr>
            </a:br>
            <a:endParaRPr lang="en-US" sz="3600"/>
          </a:p>
        </p:txBody>
      </p:sp>
      <p:sp>
        <p:nvSpPr>
          <p:cNvPr id="3" name="Content Placeholder 2"/>
          <p:cNvSpPr>
            <a:spLocks noGrp="1"/>
          </p:cNvSpPr>
          <p:nvPr>
            <p:ph sz="half" idx="1"/>
          </p:nvPr>
        </p:nvSpPr>
        <p:spPr>
          <a:xfrm>
            <a:off x="457200" y="1922780"/>
            <a:ext cx="4038600" cy="2329815"/>
          </a:xfrm>
        </p:spPr>
        <p:txBody>
          <a:bodyPr>
            <a:normAutofit/>
          </a:bodyPr>
          <a:lstStyle/>
          <a:p>
            <a:r>
              <a:rPr lang="en-US" sz="1600" b="1" dirty="0">
                <a:latin typeface="Times New Roman" panose="02020603050405020304" charset="0"/>
                <a:cs typeface="Times New Roman" panose="02020603050405020304" charset="0"/>
              </a:rPr>
              <a:t>View All Users Section For Admin</a:t>
            </a:r>
          </a:p>
          <a:p>
            <a:endParaRPr lang="en-US" sz="1750" dirty="0">
              <a:latin typeface="Times New Roman" panose="02020603050405020304" charset="0"/>
              <a:cs typeface="Times New Roman" panose="02020603050405020304" charset="0"/>
            </a:endParaRPr>
          </a:p>
          <a:p>
            <a:pPr marL="0" indent="0">
              <a:buNone/>
            </a:pPr>
            <a:r>
              <a:rPr lang="en-US" sz="1750" dirty="0">
                <a:latin typeface="Times New Roman" panose="02020603050405020304" charset="0"/>
                <a:cs typeface="Times New Roman" panose="02020603050405020304" charset="0"/>
              </a:rPr>
              <a:t>Click on views users in the left section to view all </a:t>
            </a:r>
            <a:r>
              <a:rPr lang="en-US" sz="1750" dirty="0" err="1">
                <a:latin typeface="Times New Roman" panose="02020603050405020304" charset="0"/>
                <a:cs typeface="Times New Roman" panose="02020603050405020304" charset="0"/>
              </a:rPr>
              <a:t>all</a:t>
            </a:r>
            <a:r>
              <a:rPr lang="en-US" sz="1750" dirty="0">
                <a:latin typeface="Times New Roman" panose="02020603050405020304" charset="0"/>
                <a:cs typeface="Times New Roman" panose="02020603050405020304" charset="0"/>
              </a:rPr>
              <a:t> users. </a:t>
            </a:r>
          </a:p>
          <a:p>
            <a:pPr marL="0" indent="0">
              <a:buNone/>
            </a:pPr>
            <a:r>
              <a:rPr lang="en-US" sz="1750" dirty="0">
                <a:latin typeface="Times New Roman" panose="02020603050405020304" charset="0"/>
                <a:cs typeface="Times New Roman" panose="02020603050405020304" charset="0"/>
              </a:rPr>
              <a:t>Role of any user can be changed only by admin they can be made either subscriber or admin</a:t>
            </a:r>
            <a:r>
              <a:rPr lang="en-IN" altLang="en-US" sz="1750" dirty="0">
                <a:latin typeface="Times New Roman" panose="02020603050405020304" charset="0"/>
                <a:cs typeface="Times New Roman" panose="02020603050405020304" charset="0"/>
              </a:rPr>
              <a:t>.</a:t>
            </a:r>
          </a:p>
          <a:p>
            <a:pPr marL="0" indent="0">
              <a:buNone/>
            </a:pPr>
            <a:endParaRPr lang="en-IN" altLang="en-US" sz="1750" dirty="0">
              <a:latin typeface="Times New Roman" panose="02020603050405020304" charset="0"/>
              <a:cs typeface="Times New Roman" panose="02020603050405020304" charset="0"/>
            </a:endParaRPr>
          </a:p>
        </p:txBody>
      </p:sp>
      <p:pic>
        <p:nvPicPr>
          <p:cNvPr id="5" name="Content Placeholder 4" descr="Picture9"/>
          <p:cNvPicPr>
            <a:picLocks noGrp="1" noChangeAspect="1"/>
          </p:cNvPicPr>
          <p:nvPr>
            <p:ph sz="half" idx="2"/>
          </p:nvPr>
        </p:nvPicPr>
        <p:blipFill>
          <a:blip r:embed="rId2"/>
          <a:stretch>
            <a:fillRect/>
          </a:stretch>
        </p:blipFill>
        <p:spPr>
          <a:xfrm>
            <a:off x="4587240" y="1986915"/>
            <a:ext cx="4038600" cy="22656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br>
              <a:rPr lang="en-US" sz="3600">
                <a:latin typeface="Times New Roman" panose="02020603050405020304" charset="0"/>
                <a:cs typeface="Times New Roman" panose="02020603050405020304" charset="0"/>
                <a:sym typeface="+mn-ea"/>
              </a:rPr>
            </a:br>
            <a:r>
              <a:rPr lang="en-US" sz="3600">
                <a:latin typeface="Times New Roman" panose="02020603050405020304" charset="0"/>
                <a:cs typeface="Times New Roman" panose="02020603050405020304" charset="0"/>
                <a:sym typeface="+mn-ea"/>
              </a:rPr>
              <a:t>Working of Project of</a:t>
            </a:r>
            <a:br>
              <a:rPr lang="en-US" sz="3600">
                <a:latin typeface="Times New Roman" panose="02020603050405020304" charset="0"/>
                <a:cs typeface="Times New Roman" panose="02020603050405020304" charset="0"/>
                <a:sym typeface="+mn-ea"/>
              </a:rPr>
            </a:br>
            <a:r>
              <a:rPr lang="en-US" sz="3600">
                <a:latin typeface="Times New Roman" panose="02020603050405020304" charset="0"/>
                <a:cs typeface="Times New Roman" panose="02020603050405020304" charset="0"/>
                <a:sym typeface="+mn-ea"/>
              </a:rPr>
              <a:t>IndianCMS</a:t>
            </a:r>
            <a:br>
              <a:rPr lang="en-US" sz="3600">
                <a:latin typeface="Times New Roman" panose="02020603050405020304" charset="0"/>
                <a:cs typeface="Times New Roman" panose="02020603050405020304" charset="0"/>
              </a:rPr>
            </a:br>
            <a:endParaRPr lang="en-US" sz="3600"/>
          </a:p>
        </p:txBody>
      </p:sp>
      <p:sp>
        <p:nvSpPr>
          <p:cNvPr id="3" name="Content Placeholder 2"/>
          <p:cNvSpPr>
            <a:spLocks noGrp="1"/>
          </p:cNvSpPr>
          <p:nvPr>
            <p:ph sz="half" idx="1"/>
          </p:nvPr>
        </p:nvSpPr>
        <p:spPr>
          <a:xfrm>
            <a:off x="381000" y="1869440"/>
            <a:ext cx="4038600" cy="2498090"/>
          </a:xfrm>
        </p:spPr>
        <p:txBody>
          <a:bodyPr/>
          <a:lstStyle/>
          <a:p>
            <a:r>
              <a:rPr lang="en-US" sz="1600" b="1">
                <a:latin typeface="Times New Roman" panose="02020603050405020304" charset="0"/>
                <a:cs typeface="Times New Roman" panose="02020603050405020304" charset="0"/>
              </a:rPr>
              <a:t>View All Comments Section For Admin</a:t>
            </a:r>
          </a:p>
          <a:p>
            <a:endParaRPr lang="en-US" sz="1600" b="1">
              <a:latin typeface="Times New Roman" panose="02020603050405020304" charset="0"/>
              <a:cs typeface="Times New Roman" panose="02020603050405020304" charset="0"/>
            </a:endParaRPr>
          </a:p>
          <a:p>
            <a:pPr marL="0" indent="0">
              <a:buNone/>
            </a:pPr>
            <a:r>
              <a:rPr lang="en-US" sz="1600">
                <a:latin typeface="Times New Roman" panose="02020603050405020304" charset="0"/>
                <a:cs typeface="Times New Roman" panose="02020603050405020304" charset="0"/>
              </a:rPr>
              <a:t>Click on comments in the left section to view all comments.</a:t>
            </a:r>
          </a:p>
          <a:p>
            <a:pPr marL="0" indent="0">
              <a:buNone/>
            </a:pPr>
            <a:r>
              <a:rPr lang="en-US" sz="1600">
                <a:latin typeface="Times New Roman" panose="02020603050405020304" charset="0"/>
                <a:cs typeface="Times New Roman" panose="02020603050405020304" charset="0"/>
              </a:rPr>
              <a:t>Admin can now approve or unapprove any comment to be displayed  below any post in the website.</a:t>
            </a:r>
          </a:p>
          <a:p>
            <a:pPr marL="0" indent="0">
              <a:buNone/>
            </a:pPr>
            <a:r>
              <a:rPr lang="en-US" sz="1600">
                <a:latin typeface="Times New Roman" panose="02020603050405020304" charset="0"/>
                <a:cs typeface="Times New Roman" panose="02020603050405020304" charset="0"/>
              </a:rPr>
              <a:t>Admin can also edit or delete any comment.</a:t>
            </a:r>
          </a:p>
        </p:txBody>
      </p:sp>
      <p:pic>
        <p:nvPicPr>
          <p:cNvPr id="5" name="Content Placeholder 4" descr="Picture10"/>
          <p:cNvPicPr>
            <a:picLocks noGrp="1" noChangeAspect="1"/>
          </p:cNvPicPr>
          <p:nvPr>
            <p:ph sz="half" idx="2"/>
          </p:nvPr>
        </p:nvPicPr>
        <p:blipFill>
          <a:blip r:embed="rId2"/>
          <a:stretch>
            <a:fillRect/>
          </a:stretch>
        </p:blipFill>
        <p:spPr>
          <a:xfrm>
            <a:off x="4648200" y="1869440"/>
            <a:ext cx="4038600" cy="22713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sz="3600"/>
              <a:t>Hardware and Sofware </a:t>
            </a:r>
            <a:br>
              <a:rPr lang="en-US" sz="3600"/>
            </a:br>
            <a:r>
              <a:rPr lang="en-US" sz="3600"/>
              <a:t>Used</a:t>
            </a:r>
          </a:p>
        </p:txBody>
      </p:sp>
      <p:sp>
        <p:nvSpPr>
          <p:cNvPr id="3" name="Content Placeholder 2"/>
          <p:cNvSpPr>
            <a:spLocks noGrp="1"/>
          </p:cNvSpPr>
          <p:nvPr>
            <p:ph sz="half" idx="1"/>
          </p:nvPr>
        </p:nvSpPr>
        <p:spPr>
          <a:xfrm>
            <a:off x="457200" y="1200151"/>
            <a:ext cx="4038600" cy="3394472"/>
          </a:xfrm>
        </p:spPr>
        <p:txBody>
          <a:bodyPr/>
          <a:lstStyle/>
          <a:p>
            <a:pPr>
              <a:buFont typeface="Arial" panose="020B0604020202020204" pitchFamily="34" charset="0"/>
              <a:buChar char="•"/>
            </a:pPr>
            <a:r>
              <a:rPr lang="en-IN" altLang="en-US" sz="1600" b="1" u="sng">
                <a:latin typeface="Times New Roman" panose="02020603050405020304" charset="0"/>
                <a:cs typeface="Times New Roman" panose="02020603050405020304" charset="0"/>
              </a:rPr>
              <a:t>S</a:t>
            </a:r>
            <a:r>
              <a:rPr lang="en-US" sz="1600" b="1" u="sng">
                <a:latin typeface="Times New Roman" panose="02020603050405020304" charset="0"/>
                <a:cs typeface="Times New Roman" panose="02020603050405020304" charset="0"/>
              </a:rPr>
              <a:t>ofware Used</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2521868995"/>
              </p:ext>
            </p:extLst>
          </p:nvPr>
        </p:nvGraphicFramePr>
        <p:xfrm>
          <a:off x="2298065" y="1679576"/>
          <a:ext cx="4333194" cy="3237865"/>
        </p:xfrm>
        <a:graphic>
          <a:graphicData uri="http://schemas.openxmlformats.org/drawingml/2006/table">
            <a:tbl>
              <a:tblPr firstRow="1" bandRow="1">
                <a:tableStyleId>{5C22544A-7EE6-4342-B048-85BDC9FD1C3A}</a:tableStyleId>
              </a:tblPr>
              <a:tblGrid>
                <a:gridCol w="2166597">
                  <a:extLst>
                    <a:ext uri="{9D8B030D-6E8A-4147-A177-3AD203B41FA5}">
                      <a16:colId xmlns:a16="http://schemas.microsoft.com/office/drawing/2014/main" val="20000"/>
                    </a:ext>
                  </a:extLst>
                </a:gridCol>
                <a:gridCol w="2166597">
                  <a:extLst>
                    <a:ext uri="{9D8B030D-6E8A-4147-A177-3AD203B41FA5}">
                      <a16:colId xmlns:a16="http://schemas.microsoft.com/office/drawing/2014/main" val="20001"/>
                    </a:ext>
                  </a:extLst>
                </a:gridCol>
              </a:tblGrid>
              <a:tr h="388620">
                <a:tc>
                  <a:txBody>
                    <a:bodyPr/>
                    <a:lstStyle/>
                    <a:p>
                      <a:pPr algn="ctr">
                        <a:buNone/>
                      </a:pPr>
                      <a:r>
                        <a:rPr lang="en-IN" altLang="en-US">
                          <a:solidFill>
                            <a:schemeClr val="tx1"/>
                          </a:solidFill>
                        </a:rPr>
                        <a:t>Component</a:t>
                      </a:r>
                    </a:p>
                  </a:txBody>
                  <a:tcPr/>
                </a:tc>
                <a:tc>
                  <a:txBody>
                    <a:bodyPr/>
                    <a:lstStyle/>
                    <a:p>
                      <a:pPr algn="ctr">
                        <a:buNone/>
                      </a:pPr>
                      <a:r>
                        <a:rPr lang="en-US">
                          <a:solidFill>
                            <a:schemeClr val="tx1"/>
                          </a:solidFill>
                        </a:rPr>
                        <a:t>Softwares</a:t>
                      </a:r>
                    </a:p>
                  </a:txBody>
                  <a:tcPr/>
                </a:tc>
                <a:extLst>
                  <a:ext uri="{0D108BD9-81ED-4DB2-BD59-A6C34878D82A}">
                    <a16:rowId xmlns:a16="http://schemas.microsoft.com/office/drawing/2014/main" val="10000"/>
                  </a:ext>
                </a:extLst>
              </a:tr>
              <a:tr h="381000">
                <a:tc>
                  <a:txBody>
                    <a:bodyPr/>
                    <a:lstStyle/>
                    <a:p>
                      <a:pPr algn="ctr">
                        <a:buNone/>
                      </a:pPr>
                      <a:r>
                        <a:rPr lang="en-IN" altLang="en-US" sz="1600"/>
                        <a:t>OS</a:t>
                      </a:r>
                    </a:p>
                  </a:txBody>
                  <a:tcPr/>
                </a:tc>
                <a:tc>
                  <a:txBody>
                    <a:bodyPr/>
                    <a:lstStyle/>
                    <a:p>
                      <a:pPr algn="ctr">
                        <a:buNone/>
                      </a:pPr>
                      <a:r>
                        <a:rPr lang="en-US"/>
                        <a:t>Windows 10</a:t>
                      </a:r>
                    </a:p>
                  </a:txBody>
                  <a:tcPr/>
                </a:tc>
                <a:extLst>
                  <a:ext uri="{0D108BD9-81ED-4DB2-BD59-A6C34878D82A}">
                    <a16:rowId xmlns:a16="http://schemas.microsoft.com/office/drawing/2014/main" val="10001"/>
                  </a:ext>
                </a:extLst>
              </a:tr>
              <a:tr h="381000">
                <a:tc>
                  <a:txBody>
                    <a:bodyPr/>
                    <a:lstStyle/>
                    <a:p>
                      <a:pPr algn="ctr">
                        <a:buNone/>
                      </a:pPr>
                      <a:r>
                        <a:rPr lang="en-IN" altLang="en-US" sz="1600"/>
                        <a:t>Browser</a:t>
                      </a:r>
                    </a:p>
                  </a:txBody>
                  <a:tcPr/>
                </a:tc>
                <a:tc>
                  <a:txBody>
                    <a:bodyPr/>
                    <a:lstStyle/>
                    <a:p>
                      <a:pPr algn="ctr">
                        <a:buNone/>
                      </a:pPr>
                      <a:r>
                        <a:rPr lang="en-US"/>
                        <a:t>Google Chrome, Opera</a:t>
                      </a:r>
                    </a:p>
                  </a:txBody>
                  <a:tcPr/>
                </a:tc>
                <a:extLst>
                  <a:ext uri="{0D108BD9-81ED-4DB2-BD59-A6C34878D82A}">
                    <a16:rowId xmlns:a16="http://schemas.microsoft.com/office/drawing/2014/main" val="10002"/>
                  </a:ext>
                </a:extLst>
              </a:tr>
              <a:tr h="685165">
                <a:tc>
                  <a:txBody>
                    <a:bodyPr/>
                    <a:lstStyle/>
                    <a:p>
                      <a:pPr algn="ctr">
                        <a:buNone/>
                      </a:pPr>
                      <a:r>
                        <a:rPr lang="en-US" sz="1600"/>
                        <a:t>Languages</a:t>
                      </a:r>
                    </a:p>
                  </a:txBody>
                  <a:tcPr/>
                </a:tc>
                <a:tc>
                  <a:txBody>
                    <a:bodyPr/>
                    <a:lstStyle/>
                    <a:p>
                      <a:pPr algn="ctr">
                        <a:buNone/>
                      </a:pPr>
                      <a:r>
                        <a:rPr lang="en-US" dirty="0"/>
                        <a:t>HTML, CSS, PHP, MySQL, JS, Bootstrap</a:t>
                      </a:r>
                    </a:p>
                  </a:txBody>
                  <a:tcPr/>
                </a:tc>
                <a:extLst>
                  <a:ext uri="{0D108BD9-81ED-4DB2-BD59-A6C34878D82A}">
                    <a16:rowId xmlns:a16="http://schemas.microsoft.com/office/drawing/2014/main" val="10003"/>
                  </a:ext>
                </a:extLst>
              </a:tr>
              <a:tr h="381000">
                <a:tc>
                  <a:txBody>
                    <a:bodyPr/>
                    <a:lstStyle/>
                    <a:p>
                      <a:pPr indent="0" algn="ctr">
                        <a:buNone/>
                      </a:pPr>
                      <a:r>
                        <a:rPr lang="en-US" sz="1600" b="0">
                          <a:solidFill>
                            <a:srgbClr val="000000"/>
                          </a:solidFill>
                          <a:latin typeface="Calibri" panose="020F0502020204030204" charset="0"/>
                          <a:cs typeface="Calibri" panose="020F0502020204030204" charset="0"/>
                        </a:rPr>
                        <a:t>Database</a:t>
                      </a:r>
                      <a:endParaRPr lang="en-US" sz="1600" b="0">
                        <a:solidFill>
                          <a:srgbClr val="000000"/>
                        </a:solidFill>
                        <a:latin typeface="Calibri" panose="020F0502020204030204" charset="0"/>
                        <a:ea typeface="Calibri" panose="020F0502020204030204" charset="0"/>
                        <a:cs typeface="Calibri" panose="020F0502020204030204" charset="0"/>
                      </a:endParaRPr>
                    </a:p>
                  </a:txBody>
                  <a:tcPr marL="68580" marR="68580" marT="0" marB="0"/>
                </a:tc>
                <a:tc>
                  <a:txBody>
                    <a:bodyPr/>
                    <a:lstStyle/>
                    <a:p>
                      <a:pPr algn="ctr">
                        <a:buNone/>
                      </a:pPr>
                      <a:r>
                        <a:rPr lang="en-US"/>
                        <a:t>MySql Server</a:t>
                      </a:r>
                    </a:p>
                  </a:txBody>
                  <a:tcPr/>
                </a:tc>
                <a:extLst>
                  <a:ext uri="{0D108BD9-81ED-4DB2-BD59-A6C34878D82A}">
                    <a16:rowId xmlns:a16="http://schemas.microsoft.com/office/drawing/2014/main" val="10004"/>
                  </a:ext>
                </a:extLst>
              </a:tr>
              <a:tr h="381000">
                <a:tc>
                  <a:txBody>
                    <a:bodyPr/>
                    <a:lstStyle/>
                    <a:p>
                      <a:pPr algn="ctr">
                        <a:buNone/>
                      </a:pPr>
                      <a:r>
                        <a:rPr lang="en-US" sz="1600"/>
                        <a:t>Web Server</a:t>
                      </a:r>
                    </a:p>
                  </a:txBody>
                  <a:tcPr/>
                </a:tc>
                <a:tc>
                  <a:txBody>
                    <a:bodyPr/>
                    <a:lstStyle/>
                    <a:p>
                      <a:pPr algn="ctr">
                        <a:buNone/>
                      </a:pPr>
                      <a:r>
                        <a:rPr lang="en-US"/>
                        <a:t>Tomcat</a:t>
                      </a:r>
                    </a:p>
                  </a:txBody>
                  <a:tcPr/>
                </a:tc>
                <a:extLst>
                  <a:ext uri="{0D108BD9-81ED-4DB2-BD59-A6C34878D82A}">
                    <a16:rowId xmlns:a16="http://schemas.microsoft.com/office/drawing/2014/main" val="10005"/>
                  </a:ext>
                </a:extLst>
              </a:tr>
              <a:tr h="381000">
                <a:tc>
                  <a:txBody>
                    <a:bodyPr/>
                    <a:lstStyle/>
                    <a:p>
                      <a:pPr indent="0" algn="ctr">
                        <a:buNone/>
                      </a:pPr>
                      <a:r>
                        <a:rPr lang="en-US" sz="1600" b="0">
                          <a:solidFill>
                            <a:srgbClr val="000000"/>
                          </a:solidFill>
                          <a:latin typeface="Calibri" panose="020F0502020204030204" charset="0"/>
                          <a:cs typeface="Calibri" panose="020F0502020204030204" charset="0"/>
                        </a:rPr>
                        <a:t>Software</a:t>
                      </a:r>
                      <a:endParaRPr lang="en-US" sz="1600" b="0">
                        <a:solidFill>
                          <a:srgbClr val="000000"/>
                        </a:solidFill>
                        <a:latin typeface="Calibri" panose="020F0502020204030204" charset="0"/>
                        <a:ea typeface="Calibri" panose="020F0502020204030204" charset="0"/>
                        <a:cs typeface="Calibri" panose="020F0502020204030204" charset="0"/>
                      </a:endParaRPr>
                    </a:p>
                  </a:txBody>
                  <a:tcPr marL="68580" marR="68580" marT="0" marB="0"/>
                </a:tc>
                <a:tc>
                  <a:txBody>
                    <a:bodyPr/>
                    <a:lstStyle/>
                    <a:p>
                      <a:pPr algn="ctr">
                        <a:buNone/>
                      </a:pPr>
                      <a:r>
                        <a:rPr lang="en-US" dirty="0"/>
                        <a:t>Atom</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sz="3600">
                <a:latin typeface="Times New Roman" panose="02020603050405020304" charset="0"/>
                <a:cs typeface="Times New Roman" panose="02020603050405020304" charset="0"/>
                <a:sym typeface="+mn-ea"/>
              </a:rPr>
              <a:t>Hardware and Sofware </a:t>
            </a:r>
            <a:br>
              <a:rPr lang="en-US" sz="3600">
                <a:latin typeface="Times New Roman" panose="02020603050405020304" charset="0"/>
                <a:cs typeface="Times New Roman" panose="02020603050405020304" charset="0"/>
                <a:sym typeface="+mn-ea"/>
              </a:rPr>
            </a:br>
            <a:r>
              <a:rPr lang="en-US" sz="3600">
                <a:latin typeface="Times New Roman" panose="02020603050405020304" charset="0"/>
                <a:cs typeface="Times New Roman" panose="02020603050405020304" charset="0"/>
                <a:sym typeface="+mn-ea"/>
              </a:rPr>
              <a:t>Use</a:t>
            </a:r>
            <a:r>
              <a:rPr lang="en-US" sz="3600">
                <a:sym typeface="+mn-ea"/>
              </a:rPr>
              <a:t>d</a:t>
            </a:r>
            <a:endParaRPr lang="en-US" sz="3600"/>
          </a:p>
        </p:txBody>
      </p:sp>
      <p:sp>
        <p:nvSpPr>
          <p:cNvPr id="3" name="Content Placeholder 2"/>
          <p:cNvSpPr>
            <a:spLocks noGrp="1"/>
          </p:cNvSpPr>
          <p:nvPr>
            <p:ph sz="half" idx="1"/>
          </p:nvPr>
        </p:nvSpPr>
        <p:spPr/>
        <p:txBody>
          <a:bodyPr/>
          <a:lstStyle/>
          <a:p>
            <a:r>
              <a:rPr lang="en-US" sz="1600" b="1">
                <a:latin typeface="Times New Roman" panose="02020603050405020304" charset="0"/>
                <a:cs typeface="Times New Roman" panose="02020603050405020304" charset="0"/>
              </a:rPr>
              <a:t>Hardware Used</a:t>
            </a:r>
          </a:p>
        </p:txBody>
      </p:sp>
      <p:graphicFrame>
        <p:nvGraphicFramePr>
          <p:cNvPr id="5" name="Content Placeholder 4"/>
          <p:cNvGraphicFramePr>
            <a:graphicFrameLocks noGrp="1"/>
          </p:cNvGraphicFramePr>
          <p:nvPr>
            <p:ph sz="half" idx="2"/>
          </p:nvPr>
        </p:nvGraphicFramePr>
        <p:xfrm>
          <a:off x="2677795" y="1899921"/>
          <a:ext cx="4038600" cy="2545080"/>
        </p:xfrm>
        <a:graphic>
          <a:graphicData uri="http://schemas.openxmlformats.org/drawingml/2006/table">
            <a:tbl>
              <a:tblPr firstRow="1" bandRow="1">
                <a:tableStyleId>{5C22544A-7EE6-4342-B048-85BDC9FD1C3A}</a:tableStyleId>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381000">
                <a:tc>
                  <a:txBody>
                    <a:bodyPr/>
                    <a:lstStyle/>
                    <a:p>
                      <a:pPr>
                        <a:buNone/>
                      </a:pPr>
                      <a:r>
                        <a:rPr lang="en-IN" altLang="en-US"/>
                        <a:t>Component</a:t>
                      </a:r>
                    </a:p>
                  </a:txBody>
                  <a:tcPr/>
                </a:tc>
                <a:tc>
                  <a:txBody>
                    <a:bodyPr/>
                    <a:lstStyle/>
                    <a:p>
                      <a:pPr>
                        <a:buNone/>
                      </a:pPr>
                      <a:r>
                        <a:rPr lang="en-US"/>
                        <a:t>Hardwares</a:t>
                      </a:r>
                    </a:p>
                  </a:txBody>
                  <a:tcPr/>
                </a:tc>
                <a:extLst>
                  <a:ext uri="{0D108BD9-81ED-4DB2-BD59-A6C34878D82A}">
                    <a16:rowId xmlns:a16="http://schemas.microsoft.com/office/drawing/2014/main" val="10000"/>
                  </a:ext>
                </a:extLst>
              </a:tr>
              <a:tr h="381000">
                <a:tc>
                  <a:txBody>
                    <a:bodyPr/>
                    <a:lstStyle/>
                    <a:p>
                      <a:pPr algn="ctr">
                        <a:buNone/>
                      </a:pPr>
                      <a:r>
                        <a:rPr lang="en-IN" altLang="en-US">
                          <a:latin typeface="Times New Roman" panose="02020603050405020304" charset="0"/>
                          <a:cs typeface="Times New Roman" panose="02020603050405020304" charset="0"/>
                        </a:rPr>
                        <a:t>CPU</a:t>
                      </a:r>
                    </a:p>
                  </a:txBody>
                  <a:tcPr/>
                </a:tc>
                <a:tc>
                  <a:txBody>
                    <a:bodyPr/>
                    <a:lstStyle/>
                    <a:p>
                      <a:pPr algn="ctr">
                        <a:buNone/>
                      </a:pPr>
                      <a:r>
                        <a:rPr lang="en-US">
                          <a:latin typeface="Times New Roman" panose="02020603050405020304" charset="0"/>
                          <a:cs typeface="Times New Roman" panose="02020603050405020304" charset="0"/>
                        </a:rPr>
                        <a:t>Intel(R) Core(TM) i5-7200U</a:t>
                      </a:r>
                    </a:p>
                  </a:txBody>
                  <a:tcPr/>
                </a:tc>
                <a:extLst>
                  <a:ext uri="{0D108BD9-81ED-4DB2-BD59-A6C34878D82A}">
                    <a16:rowId xmlns:a16="http://schemas.microsoft.com/office/drawing/2014/main" val="10001"/>
                  </a:ext>
                </a:extLst>
              </a:tr>
              <a:tr h="381000">
                <a:tc>
                  <a:txBody>
                    <a:bodyPr/>
                    <a:lstStyle/>
                    <a:p>
                      <a:pPr algn="ctr">
                        <a:buNone/>
                      </a:pPr>
                      <a:r>
                        <a:rPr lang="en-IN" altLang="en-US">
                          <a:latin typeface="Times New Roman" panose="02020603050405020304" charset="0"/>
                          <a:cs typeface="Times New Roman" panose="02020603050405020304" charset="0"/>
                        </a:rPr>
                        <a:t>Speed</a:t>
                      </a:r>
                    </a:p>
                  </a:txBody>
                  <a:tcPr/>
                </a:tc>
                <a:tc>
                  <a:txBody>
                    <a:bodyPr/>
                    <a:lstStyle/>
                    <a:p>
                      <a:pPr algn="ctr">
                        <a:buNone/>
                      </a:pPr>
                      <a:r>
                        <a:rPr lang="en-US">
                          <a:latin typeface="Times New Roman" panose="02020603050405020304" charset="0"/>
                          <a:cs typeface="Times New Roman" panose="02020603050405020304" charset="0"/>
                        </a:rPr>
                        <a:t>2.5 GHz</a:t>
                      </a:r>
                    </a:p>
                  </a:txBody>
                  <a:tcPr/>
                </a:tc>
                <a:extLst>
                  <a:ext uri="{0D108BD9-81ED-4DB2-BD59-A6C34878D82A}">
                    <a16:rowId xmlns:a16="http://schemas.microsoft.com/office/drawing/2014/main" val="10002"/>
                  </a:ext>
                </a:extLst>
              </a:tr>
              <a:tr h="381000">
                <a:tc>
                  <a:txBody>
                    <a:bodyPr/>
                    <a:lstStyle/>
                    <a:p>
                      <a:pPr algn="ctr">
                        <a:buNone/>
                      </a:pPr>
                      <a:r>
                        <a:rPr lang="en-IN" altLang="en-US">
                          <a:latin typeface="Times New Roman" panose="02020603050405020304" charset="0"/>
                          <a:cs typeface="Times New Roman" panose="02020603050405020304" charset="0"/>
                        </a:rPr>
                        <a:t>RAM</a:t>
                      </a:r>
                    </a:p>
                  </a:txBody>
                  <a:tcPr/>
                </a:tc>
                <a:tc>
                  <a:txBody>
                    <a:bodyPr/>
                    <a:lstStyle/>
                    <a:p>
                      <a:pPr algn="ctr">
                        <a:buNone/>
                      </a:pPr>
                      <a:r>
                        <a:rPr lang="en-US">
                          <a:latin typeface="Times New Roman" panose="02020603050405020304" charset="0"/>
                          <a:cs typeface="Times New Roman" panose="02020603050405020304" charset="0"/>
                        </a:rPr>
                        <a:t>8 GB</a:t>
                      </a:r>
                    </a:p>
                  </a:txBody>
                  <a:tcPr/>
                </a:tc>
                <a:extLst>
                  <a:ext uri="{0D108BD9-81ED-4DB2-BD59-A6C34878D82A}">
                    <a16:rowId xmlns:a16="http://schemas.microsoft.com/office/drawing/2014/main" val="10003"/>
                  </a:ext>
                </a:extLst>
              </a:tr>
              <a:tr h="381000">
                <a:tc>
                  <a:txBody>
                    <a:bodyPr/>
                    <a:lstStyle/>
                    <a:p>
                      <a:pPr algn="ctr">
                        <a:buNone/>
                      </a:pPr>
                      <a:r>
                        <a:rPr lang="en-IN" altLang="en-US">
                          <a:latin typeface="Times New Roman" panose="02020603050405020304" charset="0"/>
                          <a:cs typeface="Times New Roman" panose="02020603050405020304" charset="0"/>
                        </a:rPr>
                        <a:t>Hard Disk</a:t>
                      </a:r>
                    </a:p>
                  </a:txBody>
                  <a:tcPr/>
                </a:tc>
                <a:tc>
                  <a:txBody>
                    <a:bodyPr/>
                    <a:lstStyle/>
                    <a:p>
                      <a:pPr algn="ctr">
                        <a:buNone/>
                      </a:pPr>
                      <a:r>
                        <a:rPr lang="en-US">
                          <a:latin typeface="Times New Roman" panose="02020603050405020304" charset="0"/>
                          <a:cs typeface="Times New Roman" panose="02020603050405020304" charset="0"/>
                        </a:rPr>
                        <a:t>80 GB and More</a:t>
                      </a:r>
                    </a:p>
                  </a:txBody>
                  <a:tcPr/>
                </a:tc>
                <a:extLst>
                  <a:ext uri="{0D108BD9-81ED-4DB2-BD59-A6C34878D82A}">
                    <a16:rowId xmlns:a16="http://schemas.microsoft.com/office/drawing/2014/main" val="10004"/>
                  </a:ext>
                </a:extLst>
              </a:tr>
              <a:tr h="381000">
                <a:tc>
                  <a:txBody>
                    <a:bodyPr/>
                    <a:lstStyle/>
                    <a:p>
                      <a:pPr algn="ctr">
                        <a:buNone/>
                      </a:pPr>
                      <a:r>
                        <a:rPr lang="en-IN" altLang="en-US">
                          <a:latin typeface="Times New Roman" panose="02020603050405020304" charset="0"/>
                          <a:cs typeface="Times New Roman" panose="02020603050405020304" charset="0"/>
                        </a:rPr>
                        <a:t>Keyboard</a:t>
                      </a:r>
                    </a:p>
                  </a:txBody>
                  <a:tcPr/>
                </a:tc>
                <a:tc>
                  <a:txBody>
                    <a:bodyPr/>
                    <a:lstStyle/>
                    <a:p>
                      <a:pPr algn="ctr">
                        <a:buNone/>
                      </a:pPr>
                      <a:r>
                        <a:rPr lang="en-US">
                          <a:latin typeface="Times New Roman" panose="02020603050405020304" charset="0"/>
                          <a:cs typeface="Times New Roman" panose="02020603050405020304" charset="0"/>
                        </a:rPr>
                        <a:t>105 Keys</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br>
              <a:rPr lang="en-US" dirty="0"/>
            </a:br>
            <a:endParaRPr lang="en-US"/>
          </a:p>
        </p:txBody>
      </p:sp>
      <p:sp>
        <p:nvSpPr>
          <p:cNvPr id="6" name="Text Box 5"/>
          <p:cNvSpPr txBox="1"/>
          <p:nvPr/>
        </p:nvSpPr>
        <p:spPr>
          <a:xfrm>
            <a:off x="5634355" y="1381125"/>
            <a:ext cx="3367405" cy="368300"/>
          </a:xfrm>
          <a:prstGeom prst="rect">
            <a:avLst/>
          </a:prstGeom>
          <a:noFill/>
        </p:spPr>
        <p:txBody>
          <a:bodyPr wrap="square" rtlCol="0" anchor="t">
            <a:spAutoFit/>
          </a:bodyPr>
          <a:lstStyle/>
          <a:p>
            <a:endParaRPr lang="en-US"/>
          </a:p>
        </p:txBody>
      </p:sp>
      <p:sp>
        <p:nvSpPr>
          <p:cNvPr id="8" name="Content Placeholder 7"/>
          <p:cNvSpPr>
            <a:spLocks noGrp="1"/>
          </p:cNvSpPr>
          <p:nvPr>
            <p:ph idx="1"/>
          </p:nvPr>
        </p:nvSpPr>
        <p:spPr/>
        <p:txBody>
          <a:bodyPr/>
          <a:lstStyle/>
          <a:p>
            <a:pPr marL="0" indent="0">
              <a:buNone/>
            </a:pPr>
            <a:r>
              <a:rPr lang="en-IN" altLang="en-US" b="1" dirty="0">
                <a:latin typeface="Times New Roman" panose="02020603050405020304" charset="0"/>
                <a:cs typeface="Times New Roman" panose="02020603050405020304" charset="0"/>
              </a:rPr>
              <a:t>Made by -</a:t>
            </a:r>
          </a:p>
          <a:p>
            <a:pPr marL="0" indent="0">
              <a:buNone/>
            </a:pPr>
            <a:endParaRPr lang="en-IN" altLang="en-US" dirty="0">
              <a:latin typeface="Times New Roman" panose="02020603050405020304" charset="0"/>
              <a:cs typeface="Times New Roman" panose="02020603050405020304" charset="0"/>
            </a:endParaRPr>
          </a:p>
          <a:p>
            <a:pPr marL="1828800" lvl="4" indent="0">
              <a:buNone/>
            </a:pPr>
            <a:r>
              <a:rPr lang="en-IN" altLang="en-US" dirty="0">
                <a:latin typeface="Times New Roman" panose="02020603050405020304" charset="0"/>
                <a:cs typeface="Times New Roman" panose="02020603050405020304" charset="0"/>
              </a:rPr>
              <a:t>Vipin Kumar</a:t>
            </a:r>
          </a:p>
          <a:p>
            <a:pPr marL="1828800" lvl="4" indent="0">
              <a:buNone/>
            </a:pPr>
            <a:r>
              <a:rPr lang="en-IN" altLang="en-US" dirty="0">
                <a:latin typeface="Times New Roman" panose="02020603050405020304" charset="0"/>
                <a:cs typeface="Times New Roman" panose="02020603050405020304" charset="0"/>
              </a:rPr>
              <a:t>Aditya Gaurav</a:t>
            </a:r>
          </a:p>
          <a:p>
            <a:pPr marL="1828800" lvl="4" indent="0">
              <a:buNone/>
            </a:pPr>
            <a:r>
              <a:rPr lang="en-IN" altLang="en-US" dirty="0">
                <a:latin typeface="Times New Roman" panose="02020603050405020304" charset="0"/>
                <a:cs typeface="Times New Roman" panose="02020603050405020304" charset="0"/>
              </a:rPr>
              <a:t>Saurabh Singh Rawat</a:t>
            </a:r>
          </a:p>
          <a:p>
            <a:pPr marL="1828800" lvl="4" indent="0">
              <a:buNone/>
            </a:pPr>
            <a:r>
              <a:rPr lang="en-IN" altLang="en-US" dirty="0">
                <a:latin typeface="Times New Roman" panose="02020603050405020304" charset="0"/>
                <a:cs typeface="Times New Roman" panose="02020603050405020304" charset="0"/>
              </a:rPr>
              <a:t>Anurag Gautam</a:t>
            </a:r>
          </a:p>
          <a:p>
            <a:pPr marL="1371600" lvl="3" indent="0">
              <a:buNone/>
            </a:pPr>
            <a:endParaRPr lang="en-IN" altLang="en-US" dirty="0">
              <a:latin typeface="Times New Roman" panose="02020603050405020304" charset="0"/>
              <a:cs typeface="Times New Roman" panose="02020603050405020304" charset="0"/>
            </a:endParaRPr>
          </a:p>
          <a:p>
            <a:pPr marL="1371600" lvl="3" indent="0">
              <a:buNone/>
            </a:pPr>
            <a:r>
              <a:rPr lang="en-IN" altLang="en-US" dirty="0">
                <a:latin typeface="Times New Roman" panose="02020603050405020304" charset="0"/>
                <a:cs typeface="Times New Roman" panose="02020603050405020304" charset="0"/>
              </a:rPr>
              <a:t>			</a:t>
            </a:r>
            <a:r>
              <a:rPr lang="en-IN" altLang="en-US" sz="2800" dirty="0">
                <a:latin typeface="Times New Roman" panose="02020603050405020304" charset="0"/>
                <a:cs typeface="Times New Roman" panose="02020603050405020304"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sym typeface="+mn-ea"/>
              </a:rPr>
            </a:br>
            <a:r>
              <a:rPr lang="en-US" sz="4000">
                <a:latin typeface="Times New Roman" panose="02020603050405020304" charset="0"/>
                <a:cs typeface="Times New Roman" panose="02020603050405020304" charset="0"/>
                <a:sym typeface="+mn-ea"/>
              </a:rPr>
              <a:t>Table Of Contents</a:t>
            </a:r>
            <a:br>
              <a:rPr lang="en-US" sz="4000">
                <a:latin typeface="Times New Roman" panose="02020603050405020304" charset="0"/>
                <a:cs typeface="Times New Roman" panose="02020603050405020304" charset="0"/>
              </a:rPr>
            </a:b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fontScale="67500" lnSpcReduction="10000"/>
          </a:bodyPr>
          <a:lstStyle/>
          <a:p>
            <a:r>
              <a:rPr lang="en-US" dirty="0">
                <a:latin typeface="Times New Roman" panose="02020603050405020304" charset="0"/>
                <a:cs typeface="Times New Roman" panose="02020603050405020304" charset="0"/>
                <a:sym typeface="+mn-ea"/>
              </a:rPr>
              <a:t>Introduction</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The System Development Life Cycle</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System Analysis</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System Requirements analysis</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Abstract</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Analysis of Project</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Authentication of Users</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Input Data Validation</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Folder Structure of Project</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Database of IndianCMS</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Database Tables</a:t>
            </a:r>
            <a:endParaRPr lang="en-US" dirty="0">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sym typeface="+mn-ea"/>
              </a:rPr>
              <a:t>Table Of Contents</a:t>
            </a:r>
            <a:endParaRPr 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63550" y="1216660"/>
            <a:ext cx="4161790" cy="3561715"/>
          </a:xfrm>
        </p:spPr>
        <p:txBody>
          <a:bodyPr>
            <a:normAutofit fontScale="25000" lnSpcReduction="10000"/>
          </a:bodyPr>
          <a:lstStyle/>
          <a:p>
            <a:r>
              <a:rPr lang="en-US" sz="5600">
                <a:latin typeface="Times New Roman" panose="02020603050405020304" charset="0"/>
                <a:cs typeface="Times New Roman" panose="02020603050405020304" charset="0"/>
              </a:rPr>
              <a:t>Working of Project IndianCMS</a:t>
            </a:r>
          </a:p>
          <a:p>
            <a:pPr marL="0" indent="0">
              <a:buFont typeface="Wingdings" panose="05000000000000000000" charset="0"/>
              <a:buNone/>
            </a:pPr>
            <a:r>
              <a:rPr lang="en-IN" altLang="en-US" sz="5600">
                <a:latin typeface="Times New Roman" panose="02020603050405020304" charset="0"/>
                <a:cs typeface="Times New Roman" panose="02020603050405020304" charset="0"/>
              </a:rPr>
              <a:t>	</a:t>
            </a:r>
            <a:r>
              <a:rPr lang="en-US" sz="5600">
                <a:latin typeface="Times New Roman" panose="02020603050405020304" charset="0"/>
                <a:cs typeface="Times New Roman" panose="02020603050405020304" charset="0"/>
              </a:rPr>
              <a:t> Front Page For Users</a:t>
            </a:r>
          </a:p>
          <a:p>
            <a:pPr marL="0" indent="0">
              <a:buNone/>
            </a:pPr>
            <a:r>
              <a:rPr lang="en-IN" altLang="en-US" sz="5600">
                <a:latin typeface="Times New Roman" panose="02020603050405020304" charset="0"/>
                <a:cs typeface="Times New Roman" panose="02020603050405020304" charset="0"/>
              </a:rPr>
              <a:t>	</a:t>
            </a:r>
            <a:r>
              <a:rPr lang="en-US" sz="5600">
                <a:latin typeface="Times New Roman" panose="02020603050405020304" charset="0"/>
                <a:cs typeface="Times New Roman" panose="02020603050405020304" charset="0"/>
              </a:rPr>
              <a:t> Post Page For Users</a:t>
            </a:r>
          </a:p>
          <a:p>
            <a:pPr marL="0" indent="0">
              <a:buNone/>
            </a:pPr>
            <a:r>
              <a:rPr lang="en-IN" altLang="en-US" sz="5600">
                <a:latin typeface="Times New Roman" panose="02020603050405020304" charset="0"/>
                <a:cs typeface="Times New Roman" panose="02020603050405020304" charset="0"/>
              </a:rPr>
              <a:t>	</a:t>
            </a:r>
            <a:r>
              <a:rPr lang="en-US" sz="5600">
                <a:latin typeface="Times New Roman" panose="02020603050405020304" charset="0"/>
                <a:cs typeface="Times New Roman" panose="02020603050405020304" charset="0"/>
              </a:rPr>
              <a:t> Registration Page For Users</a:t>
            </a:r>
          </a:p>
          <a:p>
            <a:pPr marL="0" indent="0">
              <a:buNone/>
            </a:pPr>
            <a:r>
              <a:rPr lang="en-IN" altLang="en-US" sz="5600">
                <a:latin typeface="Times New Roman" panose="02020603050405020304" charset="0"/>
                <a:cs typeface="Times New Roman" panose="02020603050405020304" charset="0"/>
              </a:rPr>
              <a:t>	</a:t>
            </a:r>
            <a:r>
              <a:rPr lang="en-US" sz="5600">
                <a:latin typeface="Times New Roman" panose="02020603050405020304" charset="0"/>
                <a:cs typeface="Times New Roman" panose="02020603050405020304" charset="0"/>
              </a:rPr>
              <a:t> Login Section</a:t>
            </a:r>
          </a:p>
          <a:p>
            <a:pPr marL="0" indent="0">
              <a:buNone/>
            </a:pPr>
            <a:r>
              <a:rPr lang="en-IN" altLang="en-US" sz="5600">
                <a:latin typeface="Times New Roman" panose="02020603050405020304" charset="0"/>
                <a:cs typeface="Times New Roman" panose="02020603050405020304" charset="0"/>
              </a:rPr>
              <a:t>	</a:t>
            </a:r>
            <a:r>
              <a:rPr lang="en-US" sz="5600">
                <a:latin typeface="Times New Roman" panose="02020603050405020304" charset="0"/>
                <a:cs typeface="Times New Roman" panose="02020603050405020304" charset="0"/>
              </a:rPr>
              <a:t> Comment Section</a:t>
            </a:r>
          </a:p>
          <a:p>
            <a:pPr marL="0" indent="0">
              <a:buNone/>
            </a:pPr>
            <a:r>
              <a:rPr lang="en-IN" altLang="en-US" sz="5600">
                <a:latin typeface="Times New Roman" panose="02020603050405020304" charset="0"/>
                <a:cs typeface="Times New Roman" panose="02020603050405020304" charset="0"/>
              </a:rPr>
              <a:t>	</a:t>
            </a:r>
            <a:r>
              <a:rPr lang="en-US" sz="5600">
                <a:latin typeface="Times New Roman" panose="02020603050405020304" charset="0"/>
                <a:cs typeface="Times New Roman" panose="02020603050405020304" charset="0"/>
              </a:rPr>
              <a:t> Admin Section</a:t>
            </a:r>
          </a:p>
          <a:p>
            <a:pPr marL="0" indent="0">
              <a:buNone/>
            </a:pPr>
            <a:r>
              <a:rPr lang="en-IN" altLang="en-US" sz="5600">
                <a:latin typeface="Times New Roman" panose="02020603050405020304" charset="0"/>
                <a:cs typeface="Times New Roman" panose="02020603050405020304" charset="0"/>
              </a:rPr>
              <a:t>	</a:t>
            </a:r>
            <a:r>
              <a:rPr lang="en-US" sz="5600">
                <a:latin typeface="Times New Roman" panose="02020603050405020304" charset="0"/>
                <a:cs typeface="Times New Roman" panose="02020603050405020304" charset="0"/>
              </a:rPr>
              <a:t> View All Posts Section For Admin</a:t>
            </a:r>
          </a:p>
          <a:p>
            <a:pPr marL="0" indent="0">
              <a:buNone/>
            </a:pPr>
            <a:r>
              <a:rPr lang="en-IN" altLang="en-US" sz="5600">
                <a:latin typeface="Times New Roman" panose="02020603050405020304" charset="0"/>
                <a:cs typeface="Times New Roman" panose="02020603050405020304" charset="0"/>
              </a:rPr>
              <a:t>	</a:t>
            </a:r>
            <a:r>
              <a:rPr lang="en-US" sz="5600">
                <a:latin typeface="Times New Roman" panose="02020603050405020304" charset="0"/>
                <a:cs typeface="Times New Roman" panose="02020603050405020304" charset="0"/>
              </a:rPr>
              <a:t> Add New Post Section For Admin</a:t>
            </a:r>
          </a:p>
          <a:p>
            <a:pPr marL="0" indent="0">
              <a:buNone/>
            </a:pPr>
            <a:r>
              <a:rPr lang="en-IN" altLang="en-US" sz="5600">
                <a:latin typeface="Times New Roman" panose="02020603050405020304" charset="0"/>
                <a:cs typeface="Times New Roman" panose="02020603050405020304" charset="0"/>
              </a:rPr>
              <a:t>	</a:t>
            </a:r>
            <a:r>
              <a:rPr lang="en-US" sz="5600">
                <a:latin typeface="Times New Roman" panose="02020603050405020304" charset="0"/>
                <a:cs typeface="Times New Roman" panose="02020603050405020304" charset="0"/>
              </a:rPr>
              <a:t> View All Users Section For Admin</a:t>
            </a:r>
          </a:p>
          <a:p>
            <a:pPr marL="0" indent="0">
              <a:buNone/>
            </a:pPr>
            <a:r>
              <a:rPr lang="en-IN" altLang="en-US" sz="5600">
                <a:latin typeface="Times New Roman" panose="02020603050405020304" charset="0"/>
                <a:cs typeface="Times New Roman" panose="02020603050405020304" charset="0"/>
              </a:rPr>
              <a:t>	</a:t>
            </a:r>
            <a:r>
              <a:rPr lang="en-US" sz="5600">
                <a:latin typeface="Times New Roman" panose="02020603050405020304" charset="0"/>
                <a:cs typeface="Times New Roman" panose="02020603050405020304" charset="0"/>
              </a:rPr>
              <a:t> View All Comments Section For       	     Admin</a:t>
            </a:r>
          </a:p>
          <a:p>
            <a:endParaRPr lang="en-US" sz="5600">
              <a:latin typeface="Times New Roman" panose="02020603050405020304" charset="0"/>
              <a:cs typeface="Times New Roman" panose="02020603050405020304" charset="0"/>
            </a:endParaRPr>
          </a:p>
          <a:p>
            <a:r>
              <a:rPr lang="en-US" sz="5600">
                <a:latin typeface="Times New Roman" panose="02020603050405020304" charset="0"/>
                <a:cs typeface="Times New Roman" panose="02020603050405020304" charset="0"/>
              </a:rPr>
              <a:t>      Hardware and Software Used</a:t>
            </a:r>
          </a:p>
          <a:p>
            <a:r>
              <a:rPr lang="en-US" sz="5600">
                <a:latin typeface="Times New Roman" panose="02020603050405020304" charset="0"/>
                <a:cs typeface="Times New Roman" panose="02020603050405020304" charset="0"/>
              </a:rPr>
              <a:t>      Bibliograpghy</a:t>
            </a:r>
            <a:r>
              <a:rPr lang="en-US">
                <a:latin typeface="Times New Roman" panose="02020603050405020304" charset="0"/>
                <a:cs typeface="Times New Roman" panose="02020603050405020304"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Introduction</a:t>
            </a:r>
          </a:p>
        </p:txBody>
      </p:sp>
      <p:sp>
        <p:nvSpPr>
          <p:cNvPr id="3" name="Content Placeholder 2"/>
          <p:cNvSpPr>
            <a:spLocks noGrp="1"/>
          </p:cNvSpPr>
          <p:nvPr>
            <p:ph idx="1"/>
          </p:nvPr>
        </p:nvSpPr>
        <p:spPr>
          <a:xfrm>
            <a:off x="499110" y="1734185"/>
            <a:ext cx="8246110" cy="2929890"/>
          </a:xfrm>
        </p:spPr>
        <p:txBody>
          <a:bodyPr>
            <a:normAutofit/>
          </a:bodyPr>
          <a:lstStyle/>
          <a:p>
            <a:pPr algn="l"/>
            <a:r>
              <a:rPr lang="en-US" sz="1400" dirty="0">
                <a:latin typeface="Times New Roman" panose="02020603050405020304" charset="0"/>
                <a:cs typeface="Times New Roman" panose="02020603050405020304" charset="0"/>
              </a:rPr>
              <a:t>The topic of the project is Content Management System. So what is a Content Management System. </a:t>
            </a:r>
            <a:r>
              <a:rPr lang="en-IN" sz="1400" b="0" i="0" dirty="0">
                <a:effectLst/>
                <a:latin typeface="Times New Roman" panose="02020603050405020304" pitchFamily="18" charset="0"/>
                <a:cs typeface="Times New Roman" panose="02020603050405020304" pitchFamily="18" charset="0"/>
              </a:rPr>
              <a:t>A </a:t>
            </a:r>
            <a:r>
              <a:rPr lang="en-IN" sz="1400" b="1" i="0" dirty="0">
                <a:effectLst/>
                <a:latin typeface="Times New Roman" panose="02020603050405020304" pitchFamily="18" charset="0"/>
                <a:cs typeface="Times New Roman" panose="02020603050405020304" pitchFamily="18" charset="0"/>
              </a:rPr>
              <a:t>content management system</a:t>
            </a:r>
            <a:r>
              <a:rPr lang="en-IN" sz="1400" b="0" i="0" dirty="0">
                <a:effectLst/>
                <a:latin typeface="Times New Roman" panose="02020603050405020304" pitchFamily="18" charset="0"/>
                <a:cs typeface="Times New Roman" panose="02020603050405020304" pitchFamily="18" charset="0"/>
              </a:rPr>
              <a:t>, often abbreviated as CMS, is software that helps users create, </a:t>
            </a:r>
            <a:r>
              <a:rPr lang="en-IN" sz="1400" b="1" i="0" dirty="0">
                <a:effectLst/>
                <a:latin typeface="Times New Roman" panose="02020603050405020304" pitchFamily="18" charset="0"/>
                <a:cs typeface="Times New Roman" panose="02020603050405020304" pitchFamily="18" charset="0"/>
              </a:rPr>
              <a:t>manage</a:t>
            </a:r>
            <a:r>
              <a:rPr lang="en-IN" sz="1400" b="0" i="0" dirty="0">
                <a:effectLst/>
                <a:latin typeface="Times New Roman" panose="02020603050405020304" pitchFamily="18" charset="0"/>
                <a:cs typeface="Times New Roman" panose="02020603050405020304" pitchFamily="18" charset="0"/>
              </a:rPr>
              <a:t>, and modify </a:t>
            </a:r>
            <a:r>
              <a:rPr lang="en-IN" sz="1400" b="1" i="0" dirty="0">
                <a:effectLst/>
                <a:latin typeface="Times New Roman" panose="02020603050405020304" pitchFamily="18" charset="0"/>
                <a:cs typeface="Times New Roman" panose="02020603050405020304" pitchFamily="18" charset="0"/>
              </a:rPr>
              <a:t>content</a:t>
            </a:r>
            <a:r>
              <a:rPr lang="en-IN" sz="1400" b="0" i="0" dirty="0">
                <a:effectLst/>
                <a:latin typeface="Times New Roman" panose="02020603050405020304" pitchFamily="18" charset="0"/>
                <a:cs typeface="Times New Roman" panose="02020603050405020304" pitchFamily="18" charset="0"/>
              </a:rPr>
              <a:t> on a website without the need for specialized technical knowledge.</a:t>
            </a:r>
          </a:p>
          <a:p>
            <a:pPr algn="l"/>
            <a:endParaRPr lang="en-US" sz="1400" dirty="0">
              <a:latin typeface="Times New Roman" panose="02020603050405020304" charset="0"/>
              <a:cs typeface="Times New Roman" panose="02020603050405020304" charset="0"/>
            </a:endParaRPr>
          </a:p>
          <a:p>
            <a:r>
              <a:rPr lang="en-US" sz="1400" dirty="0">
                <a:latin typeface="Times New Roman" panose="02020603050405020304" charset="0"/>
                <a:cs typeface="Times New Roman" panose="02020603050405020304" charset="0"/>
              </a:rPr>
              <a:t>A fronted developer uses various HTML pages to make updates and entries , a tool should be made to make  all these changes and </a:t>
            </a:r>
            <a:r>
              <a:rPr lang="en-US" sz="1400" dirty="0" err="1">
                <a:latin typeface="Times New Roman" panose="02020603050405020304" charset="0"/>
                <a:cs typeface="Times New Roman" panose="02020603050405020304" charset="0"/>
              </a:rPr>
              <a:t>updation</a:t>
            </a:r>
            <a:r>
              <a:rPr lang="en-US" sz="1400" dirty="0">
                <a:latin typeface="Times New Roman" panose="02020603050405020304" charset="0"/>
                <a:cs typeface="Times New Roman" panose="02020603050405020304" charset="0"/>
              </a:rPr>
              <a:t> of the data on the website automatically without any technical knowledge. This  will be able to serve its clients and consumers more efficiently and  in a satisfactory manner, also, this type of system will save lot of tremendous time, energy, tiring and repetitive work.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a:latin typeface="Times New Roman" panose="02020603050405020304" charset="0"/>
                <a:cs typeface="Times New Roman" panose="02020603050405020304" charset="0"/>
              </a:rPr>
              <a:t>SYSTEM DEVELOPMENT LIFE</a:t>
            </a:r>
            <a:br>
              <a:rPr lang="en-US" sz="3000">
                <a:latin typeface="Times New Roman" panose="02020603050405020304" charset="0"/>
                <a:cs typeface="Times New Roman" panose="02020603050405020304" charset="0"/>
              </a:rPr>
            </a:br>
            <a:r>
              <a:rPr lang="en-US" sz="3000">
                <a:latin typeface="Times New Roman" panose="02020603050405020304" charset="0"/>
                <a:cs typeface="Times New Roman" panose="02020603050405020304" charset="0"/>
              </a:rPr>
              <a:t>CYCLE</a:t>
            </a:r>
          </a:p>
        </p:txBody>
      </p:sp>
      <p:sp>
        <p:nvSpPr>
          <p:cNvPr id="3" name="Content Placeholder 2"/>
          <p:cNvSpPr>
            <a:spLocks noGrp="1"/>
          </p:cNvSpPr>
          <p:nvPr>
            <p:ph idx="1"/>
          </p:nvPr>
        </p:nvSpPr>
        <p:spPr/>
        <p:txBody>
          <a:bodyPr>
            <a:normAutofit lnSpcReduction="10000"/>
          </a:bodyPr>
          <a:lstStyle/>
          <a:p>
            <a:pPr marL="0" indent="0">
              <a:buNone/>
            </a:pPr>
            <a:endParaRPr lang="en-US" sz="1400" dirty="0">
              <a:sym typeface="+mn-ea"/>
            </a:endParaRPr>
          </a:p>
          <a:p>
            <a:pPr marL="0" indent="0">
              <a:buNone/>
            </a:pPr>
            <a:endParaRPr lang="en-US" sz="1400" dirty="0">
              <a:latin typeface="Times New Roman" panose="02020603050405020304" charset="0"/>
              <a:cs typeface="Times New Roman" panose="02020603050405020304" charset="0"/>
              <a:sym typeface="+mn-ea"/>
            </a:endParaRPr>
          </a:p>
          <a:p>
            <a:pPr marL="0" indent="0">
              <a:buNone/>
            </a:pPr>
            <a:r>
              <a:rPr lang="en-US" sz="1400" dirty="0">
                <a:latin typeface="Times New Roman" panose="02020603050405020304" charset="0"/>
                <a:cs typeface="Times New Roman" panose="02020603050405020304" charset="0"/>
                <a:sym typeface="+mn-ea"/>
              </a:rPr>
              <a:t>The System Development Life Cycle is an organized way to build an information system. The System Analysis and Design are keyed to the system life cycle . </a:t>
            </a:r>
            <a:endParaRPr lang="en-US" sz="1400" dirty="0">
              <a:latin typeface="Times New Roman" panose="02020603050405020304" charset="0"/>
              <a:cs typeface="Times New Roman" panose="02020603050405020304" charset="0"/>
            </a:endParaRPr>
          </a:p>
          <a:p>
            <a:pPr marL="0" indent="0">
              <a:buNone/>
            </a:pPr>
            <a:endParaRPr lang="en-US" sz="1400" dirty="0">
              <a:latin typeface="Times New Roman" panose="02020603050405020304" charset="0"/>
              <a:cs typeface="Times New Roman" panose="02020603050405020304" charset="0"/>
            </a:endParaRPr>
          </a:p>
          <a:p>
            <a:pPr marL="0" indent="0">
              <a:buNone/>
            </a:pPr>
            <a:r>
              <a:rPr lang="en-US" sz="1400" dirty="0">
                <a:latin typeface="Times New Roman" panose="02020603050405020304" charset="0"/>
                <a:cs typeface="Times New Roman" panose="02020603050405020304" charset="0"/>
              </a:rPr>
              <a:t>The stages of the system development life cycle are:-</a:t>
            </a:r>
          </a:p>
          <a:p>
            <a:pPr marL="0" indent="0">
              <a:buNone/>
            </a:pPr>
            <a:endParaRPr lang="en-US" sz="1400" dirty="0">
              <a:latin typeface="Times New Roman" panose="02020603050405020304" charset="0"/>
              <a:cs typeface="Times New Roman" panose="02020603050405020304" charset="0"/>
            </a:endParaRPr>
          </a:p>
          <a:p>
            <a:pPr marL="0" indent="0">
              <a:buNone/>
            </a:pPr>
            <a:r>
              <a:rPr lang="en-US" sz="1400" dirty="0">
                <a:latin typeface="Times New Roman" panose="02020603050405020304" charset="0"/>
                <a:cs typeface="Times New Roman" panose="02020603050405020304" charset="0"/>
              </a:rPr>
              <a:t>1. RECOGNITION OF THE NEED</a:t>
            </a:r>
          </a:p>
          <a:p>
            <a:pPr marL="0" indent="0">
              <a:buNone/>
            </a:pPr>
            <a:r>
              <a:rPr lang="en-US" sz="1400" dirty="0">
                <a:latin typeface="Times New Roman" panose="02020603050405020304" charset="0"/>
                <a:cs typeface="Times New Roman" panose="02020603050405020304" charset="0"/>
              </a:rPr>
              <a:t>2. FEASIBILITY STUDY</a:t>
            </a:r>
          </a:p>
          <a:p>
            <a:pPr marL="0" indent="0">
              <a:buNone/>
            </a:pPr>
            <a:r>
              <a:rPr lang="en-US" sz="1400" dirty="0">
                <a:latin typeface="Times New Roman" panose="02020603050405020304" charset="0"/>
                <a:cs typeface="Times New Roman" panose="02020603050405020304" charset="0"/>
              </a:rPr>
              <a:t>3. ANALYSIS</a:t>
            </a:r>
          </a:p>
          <a:p>
            <a:pPr marL="0" indent="0">
              <a:buNone/>
            </a:pPr>
            <a:r>
              <a:rPr lang="en-US" sz="1400" dirty="0">
                <a:latin typeface="Times New Roman" panose="02020603050405020304" charset="0"/>
                <a:cs typeface="Times New Roman" panose="02020603050405020304" charset="0"/>
              </a:rPr>
              <a:t>4. DESIGN</a:t>
            </a:r>
          </a:p>
          <a:p>
            <a:pPr marL="0" indent="0">
              <a:buNone/>
            </a:pPr>
            <a:r>
              <a:rPr lang="en-US" sz="1400" dirty="0">
                <a:latin typeface="Times New Roman" panose="02020603050405020304" charset="0"/>
                <a:cs typeface="Times New Roman" panose="02020603050405020304" charset="0"/>
              </a:rPr>
              <a:t>5. IMPLEMENTATION</a:t>
            </a:r>
          </a:p>
          <a:p>
            <a:pPr marL="0" indent="0">
              <a:buNone/>
            </a:pPr>
            <a:r>
              <a:rPr lang="en-US" sz="1400" dirty="0">
                <a:latin typeface="Times New Roman" panose="02020603050405020304" charset="0"/>
                <a:cs typeface="Times New Roman" panose="02020603050405020304" charset="0"/>
              </a:rPr>
              <a:t>6. SYSTEM TESTING</a:t>
            </a:r>
          </a:p>
          <a:p>
            <a:pPr marL="0" indent="0">
              <a:buNone/>
            </a:pPr>
            <a:r>
              <a:rPr lang="en-US" sz="1400" dirty="0">
                <a:latin typeface="Times New Roman" panose="02020603050405020304" charset="0"/>
                <a:cs typeface="Times New Roman" panose="02020603050405020304" charset="0"/>
              </a:rPr>
              <a:t>7. POST IMPLEMENTATION &amp; MAINTENANCE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55"/>
              <a:t>SYSTEM REQUIREMENT</a:t>
            </a:r>
            <a:br>
              <a:rPr lang="en-US" sz="3555"/>
            </a:br>
            <a:r>
              <a:rPr lang="en-US" sz="3555"/>
              <a:t>ANALYSIS</a:t>
            </a:r>
          </a:p>
        </p:txBody>
      </p:sp>
      <p:graphicFrame>
        <p:nvGraphicFramePr>
          <p:cNvPr id="4" name="Content Placeholder 3"/>
          <p:cNvGraphicFramePr>
            <a:graphicFrameLocks noGrp="1"/>
          </p:cNvGraphicFramePr>
          <p:nvPr>
            <p:ph idx="1"/>
          </p:nvPr>
        </p:nvGraphicFramePr>
        <p:xfrm>
          <a:off x="353695" y="3823970"/>
          <a:ext cx="8639175" cy="1105535"/>
        </p:xfrm>
        <a:graphic>
          <a:graphicData uri="http://schemas.openxmlformats.org/drawingml/2006/table">
            <a:tbl>
              <a:tblPr firstRow="1" bandRow="1">
                <a:tableStyleId>{5C22544A-7EE6-4342-B048-85BDC9FD1C3A}</a:tableStyleId>
              </a:tblPr>
              <a:tblGrid>
                <a:gridCol w="1727835">
                  <a:extLst>
                    <a:ext uri="{9D8B030D-6E8A-4147-A177-3AD203B41FA5}">
                      <a16:colId xmlns:a16="http://schemas.microsoft.com/office/drawing/2014/main" val="20000"/>
                    </a:ext>
                  </a:extLst>
                </a:gridCol>
                <a:gridCol w="1727835">
                  <a:extLst>
                    <a:ext uri="{9D8B030D-6E8A-4147-A177-3AD203B41FA5}">
                      <a16:colId xmlns:a16="http://schemas.microsoft.com/office/drawing/2014/main" val="20001"/>
                    </a:ext>
                  </a:extLst>
                </a:gridCol>
                <a:gridCol w="1727835">
                  <a:extLst>
                    <a:ext uri="{9D8B030D-6E8A-4147-A177-3AD203B41FA5}">
                      <a16:colId xmlns:a16="http://schemas.microsoft.com/office/drawing/2014/main" val="20002"/>
                    </a:ext>
                  </a:extLst>
                </a:gridCol>
                <a:gridCol w="1727835">
                  <a:extLst>
                    <a:ext uri="{9D8B030D-6E8A-4147-A177-3AD203B41FA5}">
                      <a16:colId xmlns:a16="http://schemas.microsoft.com/office/drawing/2014/main" val="20003"/>
                    </a:ext>
                  </a:extLst>
                </a:gridCol>
                <a:gridCol w="1727835">
                  <a:extLst>
                    <a:ext uri="{9D8B030D-6E8A-4147-A177-3AD203B41FA5}">
                      <a16:colId xmlns:a16="http://schemas.microsoft.com/office/drawing/2014/main" val="20004"/>
                    </a:ext>
                  </a:extLst>
                </a:gridCol>
              </a:tblGrid>
              <a:tr h="456565">
                <a:tc>
                  <a:txBody>
                    <a:bodyPr/>
                    <a:lstStyle/>
                    <a:p>
                      <a:pPr algn="ctr">
                        <a:buNone/>
                      </a:pPr>
                      <a:r>
                        <a:rPr lang="en-IN" altLang="en-US"/>
                        <a:t>CPU </a:t>
                      </a:r>
                    </a:p>
                  </a:txBody>
                  <a:tcPr/>
                </a:tc>
                <a:tc>
                  <a:txBody>
                    <a:bodyPr/>
                    <a:lstStyle/>
                    <a:p>
                      <a:pPr algn="ctr">
                        <a:buNone/>
                      </a:pPr>
                      <a:r>
                        <a:rPr lang="en-IN" altLang="en-US"/>
                        <a:t>SPEED</a:t>
                      </a:r>
                    </a:p>
                  </a:txBody>
                  <a:tcPr/>
                </a:tc>
                <a:tc>
                  <a:txBody>
                    <a:bodyPr/>
                    <a:lstStyle/>
                    <a:p>
                      <a:pPr algn="ctr">
                        <a:buNone/>
                      </a:pPr>
                      <a:r>
                        <a:rPr lang="en-IN" altLang="en-US"/>
                        <a:t>RAM</a:t>
                      </a:r>
                    </a:p>
                  </a:txBody>
                  <a:tcPr/>
                </a:tc>
                <a:tc>
                  <a:txBody>
                    <a:bodyPr/>
                    <a:lstStyle/>
                    <a:p>
                      <a:pPr algn="ctr">
                        <a:buNone/>
                      </a:pPr>
                      <a:r>
                        <a:rPr lang="en-IN" altLang="en-US"/>
                        <a:t>HARD DISK</a:t>
                      </a:r>
                    </a:p>
                  </a:txBody>
                  <a:tcPr/>
                </a:tc>
                <a:tc>
                  <a:txBody>
                    <a:bodyPr/>
                    <a:lstStyle/>
                    <a:p>
                      <a:pPr algn="ctr">
                        <a:buNone/>
                      </a:pPr>
                      <a:r>
                        <a:rPr lang="en-IN" altLang="en-US"/>
                        <a:t>KEYBOARD</a:t>
                      </a:r>
                    </a:p>
                  </a:txBody>
                  <a:tcPr/>
                </a:tc>
                <a:extLst>
                  <a:ext uri="{0D108BD9-81ED-4DB2-BD59-A6C34878D82A}">
                    <a16:rowId xmlns:a16="http://schemas.microsoft.com/office/drawing/2014/main" val="10000"/>
                  </a:ext>
                </a:extLst>
              </a:tr>
              <a:tr h="648970">
                <a:tc>
                  <a:txBody>
                    <a:bodyPr/>
                    <a:lstStyle/>
                    <a:p>
                      <a:pPr algn="ctr">
                        <a:buNone/>
                      </a:pPr>
                      <a:r>
                        <a:rPr lang="en-US"/>
                        <a:t>Intel Pentium IV and above</a:t>
                      </a:r>
                    </a:p>
                  </a:txBody>
                  <a:tcPr/>
                </a:tc>
                <a:tc>
                  <a:txBody>
                    <a:bodyPr/>
                    <a:lstStyle/>
                    <a:p>
                      <a:pPr algn="ctr">
                        <a:buNone/>
                      </a:pPr>
                      <a:r>
                        <a:rPr lang="en-US"/>
                        <a:t>1.5GHz and more</a:t>
                      </a:r>
                    </a:p>
                  </a:txBody>
                  <a:tcPr/>
                </a:tc>
                <a:tc>
                  <a:txBody>
                    <a:bodyPr/>
                    <a:lstStyle/>
                    <a:p>
                      <a:pPr algn="ctr">
                        <a:buNone/>
                      </a:pPr>
                      <a:r>
                        <a:rPr lang="en-US"/>
                        <a:t>2 GB and above</a:t>
                      </a:r>
                    </a:p>
                  </a:txBody>
                  <a:tcPr/>
                </a:tc>
                <a:tc>
                  <a:txBody>
                    <a:bodyPr/>
                    <a:lstStyle/>
                    <a:p>
                      <a:pPr algn="ctr">
                        <a:buNone/>
                      </a:pPr>
                      <a:r>
                        <a:rPr lang="en-US"/>
                        <a:t>80 GB</a:t>
                      </a:r>
                    </a:p>
                  </a:txBody>
                  <a:tcPr/>
                </a:tc>
                <a:tc>
                  <a:txBody>
                    <a:bodyPr/>
                    <a:lstStyle/>
                    <a:p>
                      <a:pPr algn="ctr">
                        <a:buNone/>
                      </a:pPr>
                      <a:r>
                        <a:rPr lang="en-US"/>
                        <a:t>105 Keys</a:t>
                      </a:r>
                    </a:p>
                  </a:txBody>
                  <a:tcPr/>
                </a:tc>
                <a:extLst>
                  <a:ext uri="{0D108BD9-81ED-4DB2-BD59-A6C34878D82A}">
                    <a16:rowId xmlns:a16="http://schemas.microsoft.com/office/drawing/2014/main" val="10001"/>
                  </a:ext>
                </a:extLst>
              </a:tr>
            </a:tbl>
          </a:graphicData>
        </a:graphic>
      </p:graphicFrame>
      <p:sp>
        <p:nvSpPr>
          <p:cNvPr id="5" name="Text Box 4"/>
          <p:cNvSpPr txBox="1"/>
          <p:nvPr/>
        </p:nvSpPr>
        <p:spPr>
          <a:xfrm>
            <a:off x="259080" y="1239520"/>
            <a:ext cx="8647430" cy="2584450"/>
          </a:xfrm>
          <a:prstGeom prst="rect">
            <a:avLst/>
          </a:prstGeom>
          <a:noFill/>
        </p:spPr>
        <p:txBody>
          <a:bodyPr wrap="square" rtlCol="0">
            <a:spAutoFit/>
          </a:bodyPr>
          <a:lstStyle/>
          <a:p>
            <a:r>
              <a:rPr lang="en-US" b="1">
                <a:latin typeface="Times New Roman" panose="02020603050405020304" charset="0"/>
                <a:cs typeface="Times New Roman" panose="02020603050405020304" charset="0"/>
              </a:rPr>
              <a:t>INTERFACE REQUIREMENT</a:t>
            </a:r>
          </a:p>
          <a:p>
            <a:endParaRPr lang="en-IN" altLang="en-US">
              <a:latin typeface="Times New Roman" panose="02020603050405020304" charset="0"/>
              <a:cs typeface="Times New Roman" panose="02020603050405020304" charset="0"/>
            </a:endParaRPr>
          </a:p>
          <a:p>
            <a:r>
              <a:rPr lang="en-IN" altLang="en-US">
                <a:latin typeface="Times New Roman" panose="02020603050405020304" charset="0"/>
                <a:cs typeface="Times New Roman" panose="02020603050405020304" charset="0"/>
              </a:rPr>
              <a:t>1.User Interface</a:t>
            </a:r>
          </a:p>
          <a:p>
            <a:r>
              <a:rPr lang="en-IN" altLang="en-US">
                <a:latin typeface="Times New Roman" panose="02020603050405020304" charset="0"/>
                <a:cs typeface="Times New Roman" panose="02020603050405020304" charset="0"/>
              </a:rPr>
              <a:t>       </a:t>
            </a:r>
          </a:p>
          <a:p>
            <a:r>
              <a:rPr lang="en-IN" altLang="en-US" sz="1200">
                <a:latin typeface="Times New Roman" panose="02020603050405020304" charset="0"/>
                <a:cs typeface="Times New Roman" panose="02020603050405020304" charset="0"/>
              </a:rPr>
              <a:t>The package must be user friendly and robust. It must prompt the user with proper message boxes to help them perform various actions and how to precede further the system must respond normally under any in out conditions and display proper message instead of turning up faults and errors.</a:t>
            </a:r>
          </a:p>
          <a:p>
            <a:endParaRPr lang="en-IN" altLang="en-US">
              <a:latin typeface="Times New Roman" panose="02020603050405020304" charset="0"/>
              <a:cs typeface="Times New Roman" panose="02020603050405020304" charset="0"/>
            </a:endParaRPr>
          </a:p>
          <a:p>
            <a:endParaRPr lang="en-IN" altLang="en-US">
              <a:latin typeface="Times New Roman" panose="02020603050405020304" charset="0"/>
              <a:cs typeface="Times New Roman" panose="02020603050405020304" charset="0"/>
            </a:endParaRPr>
          </a:p>
          <a:p>
            <a:r>
              <a:rPr lang="en-IN" altLang="en-US">
                <a:latin typeface="Times New Roman" panose="02020603050405020304" charset="0"/>
                <a:cs typeface="Times New Roman" panose="02020603050405020304" charset="0"/>
              </a:rPr>
              <a:t>2.Hardware Specification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Abstract</a:t>
            </a:r>
          </a:p>
        </p:txBody>
      </p:sp>
      <p:sp>
        <p:nvSpPr>
          <p:cNvPr id="3" name="Content Placeholder 2"/>
          <p:cNvSpPr>
            <a:spLocks noGrp="1"/>
          </p:cNvSpPr>
          <p:nvPr>
            <p:ph idx="1"/>
          </p:nvPr>
        </p:nvSpPr>
        <p:spPr>
          <a:xfrm>
            <a:off x="463550" y="1216660"/>
            <a:ext cx="8246110" cy="3188970"/>
          </a:xfrm>
        </p:spPr>
        <p:txBody>
          <a:bodyPr/>
          <a:lstStyle/>
          <a:p>
            <a:r>
              <a:rPr lang="en-US" sz="1600" dirty="0">
                <a:latin typeface="Times New Roman" panose="02020603050405020304" charset="0"/>
                <a:cs typeface="Times New Roman" panose="02020603050405020304" charset="0"/>
              </a:rPr>
              <a:t>Project Name                   : </a:t>
            </a:r>
            <a:r>
              <a:rPr lang="en-US" sz="1600" dirty="0" err="1">
                <a:latin typeface="Times New Roman" panose="02020603050405020304" charset="0"/>
                <a:cs typeface="Times New Roman" panose="02020603050405020304" charset="0"/>
              </a:rPr>
              <a:t>IndianCMS</a:t>
            </a:r>
            <a:r>
              <a:rPr lang="en-US" sz="1600" dirty="0">
                <a:latin typeface="Times New Roman" panose="02020603050405020304" charset="0"/>
                <a:cs typeface="Times New Roman" panose="02020603050405020304" charset="0"/>
              </a:rPr>
              <a:t>               </a:t>
            </a:r>
          </a:p>
          <a:p>
            <a:r>
              <a:rPr lang="en-US" sz="1600" dirty="0">
                <a:latin typeface="Times New Roman" panose="02020603050405020304" charset="0"/>
                <a:cs typeface="Times New Roman" panose="02020603050405020304" charset="0"/>
              </a:rPr>
              <a:t>Institute                            : DSMNRU, Mohan Road Lucknow</a:t>
            </a:r>
          </a:p>
          <a:p>
            <a:r>
              <a:rPr lang="en-US" sz="1600" dirty="0">
                <a:latin typeface="Times New Roman" panose="02020603050405020304" charset="0"/>
                <a:cs typeface="Times New Roman" panose="02020603050405020304" charset="0"/>
              </a:rPr>
              <a:t>Project Type                     : Content Management System</a:t>
            </a:r>
          </a:p>
          <a:p>
            <a:endParaRPr lang="en-US" sz="1600" dirty="0">
              <a:latin typeface="Times New Roman" panose="02020603050405020304" charset="0"/>
              <a:cs typeface="Times New Roman" panose="02020603050405020304" charset="0"/>
            </a:endParaRPr>
          </a:p>
          <a:p>
            <a:pPr marL="0" indent="0">
              <a:buNone/>
            </a:pPr>
            <a:r>
              <a:rPr lang="en-US" sz="1600" dirty="0">
                <a:latin typeface="Times New Roman" panose="02020603050405020304" charset="0"/>
                <a:cs typeface="Times New Roman" panose="02020603050405020304" charset="0"/>
              </a:rPr>
              <a:t>This is Content management software, has various features similar to </a:t>
            </a:r>
            <a:r>
              <a:rPr lang="en-US" sz="1600" dirty="0" err="1">
                <a:latin typeface="Times New Roman" panose="02020603050405020304" charset="0"/>
                <a:cs typeface="Times New Roman" panose="02020603050405020304" charset="0"/>
              </a:rPr>
              <a:t>Wordpress</a:t>
            </a:r>
            <a:r>
              <a:rPr lang="en-US" sz="1600" dirty="0">
                <a:latin typeface="Times New Roman" panose="02020603050405020304" charset="0"/>
                <a:cs typeface="Times New Roman" panose="02020603050405020304" charset="0"/>
              </a:rPr>
              <a:t> to manage dynamic content which is changing at regular and fast intervals. Then the web interface allows users to manage it from anywhere using just a web browser and predefined authentication. The servers can be used to create content, manage content and post or deploy content on the website.</a:t>
            </a:r>
          </a:p>
          <a:p>
            <a:pPr marL="0" indent="0">
              <a:buNone/>
            </a:pPr>
            <a:endParaRPr lang="en-US" sz="1600" dirty="0">
              <a:latin typeface="Times New Roman" panose="02020603050405020304" charset="0"/>
              <a:cs typeface="Times New Roman" panose="02020603050405020304" charset="0"/>
            </a:endParaRPr>
          </a:p>
          <a:p>
            <a:pPr marL="0" indent="0">
              <a:buNone/>
            </a:pPr>
            <a:r>
              <a:rPr lang="en-US" sz="1600" dirty="0">
                <a:latin typeface="Times New Roman" panose="02020603050405020304" charset="0"/>
                <a:cs typeface="Times New Roman" panose="02020603050405020304" charset="0"/>
              </a:rPr>
              <a:t>Administrators or mangers etc. are able to access the database according to their privilege after authentication using passwords. The fast changing content is also managed.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Analysis of Project</a:t>
            </a:r>
          </a:p>
        </p:txBody>
      </p:sp>
      <p:sp>
        <p:nvSpPr>
          <p:cNvPr id="3" name="Content Placeholder 2"/>
          <p:cNvSpPr>
            <a:spLocks noGrp="1"/>
          </p:cNvSpPr>
          <p:nvPr>
            <p:ph idx="1"/>
          </p:nvPr>
        </p:nvSpPr>
        <p:spPr/>
        <p:txBody>
          <a:bodyPr>
            <a:normAutofit fontScale="57500" lnSpcReduction="20000"/>
          </a:bodyPr>
          <a:lstStyle/>
          <a:p>
            <a:r>
              <a:rPr lang="en-US" sz="2665" dirty="0">
                <a:latin typeface="Times New Roman" panose="02020603050405020304" charset="0"/>
                <a:cs typeface="Times New Roman" panose="02020603050405020304" charset="0"/>
              </a:rPr>
              <a:t>Project : </a:t>
            </a:r>
            <a:r>
              <a:rPr lang="en-US" sz="2665" dirty="0" err="1">
                <a:latin typeface="Times New Roman" panose="02020603050405020304" charset="0"/>
                <a:cs typeface="Times New Roman" panose="02020603050405020304" charset="0"/>
              </a:rPr>
              <a:t>IndianCMS</a:t>
            </a:r>
            <a:endParaRPr lang="en-US" sz="2665" dirty="0">
              <a:latin typeface="Times New Roman" panose="02020603050405020304" charset="0"/>
              <a:cs typeface="Times New Roman" panose="02020603050405020304" charset="0"/>
            </a:endParaRPr>
          </a:p>
          <a:p>
            <a:pPr marL="0" indent="0">
              <a:buNone/>
            </a:pPr>
            <a:endParaRPr lang="en-US" sz="2665" dirty="0">
              <a:latin typeface="Times New Roman" panose="02020603050405020304" charset="0"/>
              <a:cs typeface="Times New Roman" panose="02020603050405020304" charset="0"/>
            </a:endParaRPr>
          </a:p>
          <a:p>
            <a:pPr marL="0" indent="0">
              <a:buNone/>
            </a:pPr>
            <a:r>
              <a:rPr lang="en-US" sz="2665" dirty="0" err="1">
                <a:latin typeface="Times New Roman" panose="02020603050405020304" charset="0"/>
                <a:cs typeface="Times New Roman" panose="02020603050405020304" charset="0"/>
              </a:rPr>
              <a:t>IndianCMS</a:t>
            </a:r>
            <a:r>
              <a:rPr lang="en-US" sz="2665" dirty="0">
                <a:latin typeface="Times New Roman" panose="02020603050405020304" charset="0"/>
                <a:cs typeface="Times New Roman" panose="02020603050405020304" charset="0"/>
              </a:rPr>
              <a:t> is a free and open-source project developed by Vipin, Saurabh, Aditya, Anurag. This project is based on PHP and MySQL. It is mainly designed to manage any content inside a website using GUI instead to coding. You can use it to create a various types of posts.</a:t>
            </a:r>
          </a:p>
          <a:p>
            <a:pPr marL="0" indent="0">
              <a:buNone/>
            </a:pPr>
            <a:endParaRPr lang="en-US" sz="2665" dirty="0">
              <a:latin typeface="Times New Roman" panose="02020603050405020304" charset="0"/>
              <a:cs typeface="Times New Roman" panose="02020603050405020304" charset="0"/>
            </a:endParaRPr>
          </a:p>
          <a:p>
            <a:pPr marL="0" indent="0">
              <a:buNone/>
            </a:pPr>
            <a:r>
              <a:rPr lang="en-US" sz="2665" dirty="0">
                <a:latin typeface="Times New Roman" panose="02020603050405020304" charset="0"/>
                <a:cs typeface="Times New Roman" panose="02020603050405020304" charset="0"/>
              </a:rPr>
              <a:t>Don’t misunderstand it as a blogging platform. The salient features of this project can only be managed by users having admin privileges.</a:t>
            </a:r>
          </a:p>
          <a:p>
            <a:pPr marL="0" indent="0">
              <a:buNone/>
            </a:pPr>
            <a:endParaRPr lang="en-US" sz="2665" dirty="0">
              <a:latin typeface="Times New Roman" panose="02020603050405020304" charset="0"/>
              <a:cs typeface="Times New Roman" panose="02020603050405020304" charset="0"/>
            </a:endParaRPr>
          </a:p>
          <a:p>
            <a:pPr marL="0" indent="0">
              <a:buNone/>
            </a:pPr>
            <a:r>
              <a:rPr lang="en-US" sz="2665" dirty="0">
                <a:latin typeface="Times New Roman" panose="02020603050405020304" charset="0"/>
                <a:cs typeface="Times New Roman" panose="02020603050405020304" charset="0"/>
              </a:rPr>
              <a:t>The main feature of </a:t>
            </a:r>
            <a:r>
              <a:rPr lang="en-US" sz="2665" dirty="0" err="1">
                <a:latin typeface="Times New Roman" panose="02020603050405020304" charset="0"/>
                <a:cs typeface="Times New Roman" panose="02020603050405020304" charset="0"/>
              </a:rPr>
              <a:t>IndianCMS</a:t>
            </a:r>
            <a:r>
              <a:rPr lang="en-US" sz="2665" dirty="0">
                <a:latin typeface="Times New Roman" panose="02020603050405020304" charset="0"/>
                <a:cs typeface="Times New Roman" panose="02020603050405020304" charset="0"/>
              </a:rPr>
              <a:t> is its versatility and feasibility to use. There is no use of coding and designing skills for creating a post. Even a non-technical person can also create a post with the help of </a:t>
            </a:r>
            <a:r>
              <a:rPr lang="en-US" sz="2665" dirty="0" err="1">
                <a:latin typeface="Times New Roman" panose="02020603050405020304" charset="0"/>
                <a:cs typeface="Times New Roman" panose="02020603050405020304" charset="0"/>
              </a:rPr>
              <a:t>IndianCMS</a:t>
            </a:r>
            <a:r>
              <a:rPr lang="en-US" sz="2665" dirty="0">
                <a:latin typeface="Times New Roman" panose="02020603050405020304" charset="0"/>
                <a:cs typeface="Times New Roman" panose="02020603050405020304" charset="0"/>
              </a:rPr>
              <a:t> easily.</a:t>
            </a:r>
          </a:p>
          <a:p>
            <a:pPr marL="0" indent="0">
              <a:buNone/>
            </a:pPr>
            <a:r>
              <a:rPr lang="en-US" sz="2665" dirty="0">
                <a:latin typeface="Times New Roman" panose="02020603050405020304" charset="0"/>
                <a:cs typeface="Times New Roman" panose="02020603050405020304" charset="0"/>
              </a:rPr>
              <a:t>The posts can typically include text, photos, videos, animated GIFs, and more other media. Posts can be accessed publicly or is made for private use, it entirely depends upon the admin.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1981</Words>
  <Application>Microsoft Office PowerPoint</Application>
  <PresentationFormat>On-screen Show (16:9)</PresentationFormat>
  <Paragraphs>256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Times New Roman</vt:lpstr>
      <vt:lpstr>Wingdings</vt:lpstr>
      <vt:lpstr>Office Theme</vt:lpstr>
      <vt:lpstr>CONTENT  MANAGEMENT SYSTEM</vt:lpstr>
      <vt:lpstr>ACKNOWLEDGEMENT</vt:lpstr>
      <vt:lpstr> Table Of Contents </vt:lpstr>
      <vt:lpstr>Table Of Contents</vt:lpstr>
      <vt:lpstr>Introduction</vt:lpstr>
      <vt:lpstr>SYSTEM DEVELOPMENT LIFE CYCLE</vt:lpstr>
      <vt:lpstr>SYSTEM REQUIREMENT ANALYSIS</vt:lpstr>
      <vt:lpstr>Abstract</vt:lpstr>
      <vt:lpstr>Analysis of Project</vt:lpstr>
      <vt:lpstr>Analysis of Project</vt:lpstr>
      <vt:lpstr>Authentication of Users</vt:lpstr>
      <vt:lpstr>Input Data and Validation of  Projecton IndianCMS</vt:lpstr>
      <vt:lpstr> Input Data and Validation of  Projecton IndianCMS </vt:lpstr>
      <vt:lpstr>Database of IndianCMS</vt:lpstr>
      <vt:lpstr>Database of IndianCMS</vt:lpstr>
      <vt:lpstr>Working of Project of IndianCMS</vt:lpstr>
      <vt:lpstr> Working of Project of IndianCMS </vt:lpstr>
      <vt:lpstr>PowerPoint Presentation</vt:lpstr>
      <vt:lpstr> Working of Project of IndianCMS </vt:lpstr>
      <vt:lpstr>Working of Project of IndianCMS</vt:lpstr>
      <vt:lpstr> Working of Project of IndianCMS </vt:lpstr>
      <vt:lpstr> Working of Project of IndianCMS </vt:lpstr>
      <vt:lpstr> Working of Project of IndianCMS </vt:lpstr>
      <vt:lpstr> Working of Project of IndianCMS </vt:lpstr>
      <vt:lpstr> Working of Project of IndianCMS </vt:lpstr>
      <vt:lpstr>Hardware and Sofware  Used</vt:lpstr>
      <vt:lpstr>Hardware and Sofware  Used</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cp:revision>
  <dcterms:created xsi:type="dcterms:W3CDTF">2017-08-01T15:40:00Z</dcterms:created>
  <dcterms:modified xsi:type="dcterms:W3CDTF">2020-09-29T05:17:04Z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